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  <p:sldMasterId id="2147483657" r:id="rId2"/>
    <p:sldMasterId id="2147484415" r:id="rId3"/>
    <p:sldMasterId id="2147484427" r:id="rId4"/>
    <p:sldMasterId id="2147484439" r:id="rId5"/>
    <p:sldMasterId id="2147484451" r:id="rId6"/>
    <p:sldMasterId id="2147484463" r:id="rId7"/>
    <p:sldMasterId id="2147484475" r:id="rId8"/>
    <p:sldMasterId id="2147484487" r:id="rId9"/>
  </p:sldMasterIdLst>
  <p:notesMasterIdLst>
    <p:notesMasterId r:id="rId141"/>
  </p:notesMasterIdLst>
  <p:handoutMasterIdLst>
    <p:handoutMasterId r:id="rId142"/>
  </p:handoutMasterIdLst>
  <p:sldIdLst>
    <p:sldId id="256" r:id="rId10"/>
    <p:sldId id="260" r:id="rId11"/>
    <p:sldId id="421" r:id="rId12"/>
    <p:sldId id="422" r:id="rId13"/>
    <p:sldId id="423" r:id="rId14"/>
    <p:sldId id="424" r:id="rId15"/>
    <p:sldId id="425" r:id="rId16"/>
    <p:sldId id="426" r:id="rId17"/>
    <p:sldId id="263" r:id="rId18"/>
    <p:sldId id="264" r:id="rId19"/>
    <p:sldId id="262" r:id="rId20"/>
    <p:sldId id="265" r:id="rId21"/>
    <p:sldId id="267" r:id="rId22"/>
    <p:sldId id="268" r:id="rId23"/>
    <p:sldId id="270" r:id="rId24"/>
    <p:sldId id="376" r:id="rId25"/>
    <p:sldId id="377" r:id="rId26"/>
    <p:sldId id="375" r:id="rId27"/>
    <p:sldId id="378" r:id="rId28"/>
    <p:sldId id="379" r:id="rId29"/>
    <p:sldId id="431" r:id="rId30"/>
    <p:sldId id="494" r:id="rId31"/>
    <p:sldId id="432" r:id="rId32"/>
    <p:sldId id="433" r:id="rId33"/>
    <p:sldId id="434" r:id="rId34"/>
    <p:sldId id="435" r:id="rId35"/>
    <p:sldId id="380" r:id="rId36"/>
    <p:sldId id="271" r:id="rId37"/>
    <p:sldId id="491" r:id="rId38"/>
    <p:sldId id="272" r:id="rId39"/>
    <p:sldId id="492" r:id="rId40"/>
    <p:sldId id="273" r:id="rId41"/>
    <p:sldId id="493" r:id="rId42"/>
    <p:sldId id="274" r:id="rId43"/>
    <p:sldId id="419" r:id="rId44"/>
    <p:sldId id="277" r:id="rId45"/>
    <p:sldId id="344" r:id="rId46"/>
    <p:sldId id="278" r:id="rId47"/>
    <p:sldId id="381" r:id="rId48"/>
    <p:sldId id="382" r:id="rId49"/>
    <p:sldId id="436" r:id="rId50"/>
    <p:sldId id="383" r:id="rId51"/>
    <p:sldId id="470" r:id="rId52"/>
    <p:sldId id="384" r:id="rId53"/>
    <p:sldId id="386" r:id="rId54"/>
    <p:sldId id="385" r:id="rId55"/>
    <p:sldId id="387" r:id="rId56"/>
    <p:sldId id="482" r:id="rId57"/>
    <p:sldId id="288" r:id="rId58"/>
    <p:sldId id="495" r:id="rId59"/>
    <p:sldId id="289" r:id="rId60"/>
    <p:sldId id="290" r:id="rId61"/>
    <p:sldId id="291" r:id="rId62"/>
    <p:sldId id="444" r:id="rId63"/>
    <p:sldId id="445" r:id="rId64"/>
    <p:sldId id="446" r:id="rId65"/>
    <p:sldId id="292" r:id="rId66"/>
    <p:sldId id="498" r:id="rId67"/>
    <p:sldId id="293" r:id="rId68"/>
    <p:sldId id="294" r:id="rId69"/>
    <p:sldId id="295" r:id="rId70"/>
    <p:sldId id="447" r:id="rId71"/>
    <p:sldId id="448" r:id="rId72"/>
    <p:sldId id="296" r:id="rId73"/>
    <p:sldId id="499" r:id="rId74"/>
    <p:sldId id="297" r:id="rId75"/>
    <p:sldId id="298" r:id="rId76"/>
    <p:sldId id="299" r:id="rId77"/>
    <p:sldId id="427" r:id="rId78"/>
    <p:sldId id="428" r:id="rId79"/>
    <p:sldId id="429" r:id="rId80"/>
    <p:sldId id="465" r:id="rId81"/>
    <p:sldId id="500" r:id="rId82"/>
    <p:sldId id="301" r:id="rId83"/>
    <p:sldId id="302" r:id="rId84"/>
    <p:sldId id="466" r:id="rId85"/>
    <p:sldId id="467" r:id="rId86"/>
    <p:sldId id="468" r:id="rId87"/>
    <p:sldId id="469" r:id="rId88"/>
    <p:sldId id="438" r:id="rId89"/>
    <p:sldId id="473" r:id="rId90"/>
    <p:sldId id="475" r:id="rId91"/>
    <p:sldId id="476" r:id="rId92"/>
    <p:sldId id="474" r:id="rId93"/>
    <p:sldId id="485" r:id="rId94"/>
    <p:sldId id="479" r:id="rId95"/>
    <p:sldId id="480" r:id="rId96"/>
    <p:sldId id="489" r:id="rId97"/>
    <p:sldId id="490" r:id="rId98"/>
    <p:sldId id="311" r:id="rId99"/>
    <p:sldId id="501" r:id="rId100"/>
    <p:sldId id="477" r:id="rId101"/>
    <p:sldId id="478" r:id="rId102"/>
    <p:sldId id="312" r:id="rId103"/>
    <p:sldId id="316" r:id="rId104"/>
    <p:sldId id="389" r:id="rId105"/>
    <p:sldId id="391" r:id="rId106"/>
    <p:sldId id="441" r:id="rId107"/>
    <p:sldId id="496" r:id="rId108"/>
    <p:sldId id="390" r:id="rId109"/>
    <p:sldId id="442" r:id="rId110"/>
    <p:sldId id="486" r:id="rId111"/>
    <p:sldId id="487" r:id="rId112"/>
    <p:sldId id="488" r:id="rId113"/>
    <p:sldId id="403" r:id="rId114"/>
    <p:sldId id="404" r:id="rId115"/>
    <p:sldId id="405" r:id="rId116"/>
    <p:sldId id="406" r:id="rId117"/>
    <p:sldId id="484" r:id="rId118"/>
    <p:sldId id="407" r:id="rId119"/>
    <p:sldId id="408" r:id="rId120"/>
    <p:sldId id="409" r:id="rId121"/>
    <p:sldId id="483" r:id="rId122"/>
    <p:sldId id="411" r:id="rId123"/>
    <p:sldId id="412" r:id="rId124"/>
    <p:sldId id="449" r:id="rId125"/>
    <p:sldId id="450" r:id="rId126"/>
    <p:sldId id="451" r:id="rId127"/>
    <p:sldId id="452" r:id="rId128"/>
    <p:sldId id="453" r:id="rId129"/>
    <p:sldId id="454" r:id="rId130"/>
    <p:sldId id="455" r:id="rId131"/>
    <p:sldId id="456" r:id="rId132"/>
    <p:sldId id="457" r:id="rId133"/>
    <p:sldId id="458" r:id="rId134"/>
    <p:sldId id="460" r:id="rId135"/>
    <p:sldId id="459" r:id="rId136"/>
    <p:sldId id="461" r:id="rId137"/>
    <p:sldId id="462" r:id="rId138"/>
    <p:sldId id="463" r:id="rId139"/>
    <p:sldId id="471" r:id="rId140"/>
  </p:sldIdLst>
  <p:sldSz cx="9144000" cy="6858000" type="screen4x3"/>
  <p:notesSz cx="7099300" cy="10234613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8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63" Type="http://schemas.openxmlformats.org/officeDocument/2006/relationships/slide" Target="slides/slide54.xml"/><Relationship Id="rId84" Type="http://schemas.openxmlformats.org/officeDocument/2006/relationships/slide" Target="slides/slide75.xml"/><Relationship Id="rId138" Type="http://schemas.openxmlformats.org/officeDocument/2006/relationships/slide" Target="slides/slide129.xml"/><Relationship Id="rId107" Type="http://schemas.openxmlformats.org/officeDocument/2006/relationships/slide" Target="slides/slide98.xml"/><Relationship Id="rId11" Type="http://schemas.openxmlformats.org/officeDocument/2006/relationships/slide" Target="slides/slide2.xml"/><Relationship Id="rId32" Type="http://schemas.openxmlformats.org/officeDocument/2006/relationships/slide" Target="slides/slide23.xml"/><Relationship Id="rId53" Type="http://schemas.openxmlformats.org/officeDocument/2006/relationships/slide" Target="slides/slide44.xml"/><Relationship Id="rId74" Type="http://schemas.openxmlformats.org/officeDocument/2006/relationships/slide" Target="slides/slide65.xml"/><Relationship Id="rId128" Type="http://schemas.openxmlformats.org/officeDocument/2006/relationships/slide" Target="slides/slide11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1.xml"/><Relationship Id="rId95" Type="http://schemas.openxmlformats.org/officeDocument/2006/relationships/slide" Target="slides/slide86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113" Type="http://schemas.openxmlformats.org/officeDocument/2006/relationships/slide" Target="slides/slide104.xml"/><Relationship Id="rId118" Type="http://schemas.openxmlformats.org/officeDocument/2006/relationships/slide" Target="slides/slide109.xml"/><Relationship Id="rId134" Type="http://schemas.openxmlformats.org/officeDocument/2006/relationships/slide" Target="slides/slide125.xml"/><Relationship Id="rId139" Type="http://schemas.openxmlformats.org/officeDocument/2006/relationships/slide" Target="slides/slide130.xml"/><Relationship Id="rId80" Type="http://schemas.openxmlformats.org/officeDocument/2006/relationships/slide" Target="slides/slide71.xml"/><Relationship Id="rId85" Type="http://schemas.openxmlformats.org/officeDocument/2006/relationships/slide" Target="slides/slide76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59" Type="http://schemas.openxmlformats.org/officeDocument/2006/relationships/slide" Target="slides/slide50.xml"/><Relationship Id="rId103" Type="http://schemas.openxmlformats.org/officeDocument/2006/relationships/slide" Target="slides/slide94.xml"/><Relationship Id="rId108" Type="http://schemas.openxmlformats.org/officeDocument/2006/relationships/slide" Target="slides/slide99.xml"/><Relationship Id="rId124" Type="http://schemas.openxmlformats.org/officeDocument/2006/relationships/slide" Target="slides/slide115.xml"/><Relationship Id="rId129" Type="http://schemas.openxmlformats.org/officeDocument/2006/relationships/slide" Target="slides/slide120.xml"/><Relationship Id="rId54" Type="http://schemas.openxmlformats.org/officeDocument/2006/relationships/slide" Target="slides/slide45.xml"/><Relationship Id="rId70" Type="http://schemas.openxmlformats.org/officeDocument/2006/relationships/slide" Target="slides/slide61.xml"/><Relationship Id="rId75" Type="http://schemas.openxmlformats.org/officeDocument/2006/relationships/slide" Target="slides/slide66.xml"/><Relationship Id="rId91" Type="http://schemas.openxmlformats.org/officeDocument/2006/relationships/slide" Target="slides/slide82.xml"/><Relationship Id="rId96" Type="http://schemas.openxmlformats.org/officeDocument/2006/relationships/slide" Target="slides/slide87.xml"/><Relationship Id="rId140" Type="http://schemas.openxmlformats.org/officeDocument/2006/relationships/slide" Target="slides/slide131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49" Type="http://schemas.openxmlformats.org/officeDocument/2006/relationships/slide" Target="slides/slide40.xml"/><Relationship Id="rId114" Type="http://schemas.openxmlformats.org/officeDocument/2006/relationships/slide" Target="slides/slide105.xml"/><Relationship Id="rId119" Type="http://schemas.openxmlformats.org/officeDocument/2006/relationships/slide" Target="slides/slide110.xml"/><Relationship Id="rId44" Type="http://schemas.openxmlformats.org/officeDocument/2006/relationships/slide" Target="slides/slide35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81" Type="http://schemas.openxmlformats.org/officeDocument/2006/relationships/slide" Target="slides/slide72.xml"/><Relationship Id="rId86" Type="http://schemas.openxmlformats.org/officeDocument/2006/relationships/slide" Target="slides/slide77.xml"/><Relationship Id="rId130" Type="http://schemas.openxmlformats.org/officeDocument/2006/relationships/slide" Target="slides/slide121.xml"/><Relationship Id="rId135" Type="http://schemas.openxmlformats.org/officeDocument/2006/relationships/slide" Target="slides/slide126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109" Type="http://schemas.openxmlformats.org/officeDocument/2006/relationships/slide" Target="slides/slide10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slide" Target="slides/slide67.xml"/><Relationship Id="rId97" Type="http://schemas.openxmlformats.org/officeDocument/2006/relationships/slide" Target="slides/slide88.xml"/><Relationship Id="rId104" Type="http://schemas.openxmlformats.org/officeDocument/2006/relationships/slide" Target="slides/slide95.xml"/><Relationship Id="rId120" Type="http://schemas.openxmlformats.org/officeDocument/2006/relationships/slide" Target="slides/slide111.xml"/><Relationship Id="rId125" Type="http://schemas.openxmlformats.org/officeDocument/2006/relationships/slide" Target="slides/slide116.xml"/><Relationship Id="rId141" Type="http://schemas.openxmlformats.org/officeDocument/2006/relationships/notesMaster" Target="notesMasters/notesMaster1.xml"/><Relationship Id="rId146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92" Type="http://schemas.openxmlformats.org/officeDocument/2006/relationships/slide" Target="slides/slide8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4" Type="http://schemas.openxmlformats.org/officeDocument/2006/relationships/slide" Target="slides/slide15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66" Type="http://schemas.openxmlformats.org/officeDocument/2006/relationships/slide" Target="slides/slide57.xml"/><Relationship Id="rId87" Type="http://schemas.openxmlformats.org/officeDocument/2006/relationships/slide" Target="slides/slide78.xml"/><Relationship Id="rId110" Type="http://schemas.openxmlformats.org/officeDocument/2006/relationships/slide" Target="slides/slide101.xml"/><Relationship Id="rId115" Type="http://schemas.openxmlformats.org/officeDocument/2006/relationships/slide" Target="slides/slide106.xml"/><Relationship Id="rId131" Type="http://schemas.openxmlformats.org/officeDocument/2006/relationships/slide" Target="slides/slide122.xml"/><Relationship Id="rId136" Type="http://schemas.openxmlformats.org/officeDocument/2006/relationships/slide" Target="slides/slide127.xml"/><Relationship Id="rId61" Type="http://schemas.openxmlformats.org/officeDocument/2006/relationships/slide" Target="slides/slide52.xml"/><Relationship Id="rId82" Type="http://schemas.openxmlformats.org/officeDocument/2006/relationships/slide" Target="slides/slide73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56" Type="http://schemas.openxmlformats.org/officeDocument/2006/relationships/slide" Target="slides/slide47.xml"/><Relationship Id="rId77" Type="http://schemas.openxmlformats.org/officeDocument/2006/relationships/slide" Target="slides/slide68.xml"/><Relationship Id="rId100" Type="http://schemas.openxmlformats.org/officeDocument/2006/relationships/slide" Target="slides/slide91.xml"/><Relationship Id="rId105" Type="http://schemas.openxmlformats.org/officeDocument/2006/relationships/slide" Target="slides/slide96.xml"/><Relationship Id="rId126" Type="http://schemas.openxmlformats.org/officeDocument/2006/relationships/slide" Target="slides/slide117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93" Type="http://schemas.openxmlformats.org/officeDocument/2006/relationships/slide" Target="slides/slide84.xml"/><Relationship Id="rId98" Type="http://schemas.openxmlformats.org/officeDocument/2006/relationships/slide" Target="slides/slide89.xml"/><Relationship Id="rId121" Type="http://schemas.openxmlformats.org/officeDocument/2006/relationships/slide" Target="slides/slide112.xml"/><Relationship Id="rId142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6.xml"/><Relationship Id="rId46" Type="http://schemas.openxmlformats.org/officeDocument/2006/relationships/slide" Target="slides/slide37.xml"/><Relationship Id="rId67" Type="http://schemas.openxmlformats.org/officeDocument/2006/relationships/slide" Target="slides/slide58.xml"/><Relationship Id="rId116" Type="http://schemas.openxmlformats.org/officeDocument/2006/relationships/slide" Target="slides/slide107.xml"/><Relationship Id="rId137" Type="http://schemas.openxmlformats.org/officeDocument/2006/relationships/slide" Target="slides/slide12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62" Type="http://schemas.openxmlformats.org/officeDocument/2006/relationships/slide" Target="slides/slide53.xml"/><Relationship Id="rId83" Type="http://schemas.openxmlformats.org/officeDocument/2006/relationships/slide" Target="slides/slide74.xml"/><Relationship Id="rId88" Type="http://schemas.openxmlformats.org/officeDocument/2006/relationships/slide" Target="slides/slide79.xml"/><Relationship Id="rId111" Type="http://schemas.openxmlformats.org/officeDocument/2006/relationships/slide" Target="slides/slide102.xml"/><Relationship Id="rId132" Type="http://schemas.openxmlformats.org/officeDocument/2006/relationships/slide" Target="slides/slide123.xml"/><Relationship Id="rId15" Type="http://schemas.openxmlformats.org/officeDocument/2006/relationships/slide" Target="slides/slide6.xml"/><Relationship Id="rId36" Type="http://schemas.openxmlformats.org/officeDocument/2006/relationships/slide" Target="slides/slide27.xml"/><Relationship Id="rId57" Type="http://schemas.openxmlformats.org/officeDocument/2006/relationships/slide" Target="slides/slide48.xml"/><Relationship Id="rId106" Type="http://schemas.openxmlformats.org/officeDocument/2006/relationships/slide" Target="slides/slide97.xml"/><Relationship Id="rId127" Type="http://schemas.openxmlformats.org/officeDocument/2006/relationships/slide" Target="slides/slide11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52" Type="http://schemas.openxmlformats.org/officeDocument/2006/relationships/slide" Target="slides/slide43.xml"/><Relationship Id="rId73" Type="http://schemas.openxmlformats.org/officeDocument/2006/relationships/slide" Target="slides/slide64.xml"/><Relationship Id="rId78" Type="http://schemas.openxmlformats.org/officeDocument/2006/relationships/slide" Target="slides/slide69.xml"/><Relationship Id="rId94" Type="http://schemas.openxmlformats.org/officeDocument/2006/relationships/slide" Target="slides/slide85.xml"/><Relationship Id="rId99" Type="http://schemas.openxmlformats.org/officeDocument/2006/relationships/slide" Target="slides/slide90.xml"/><Relationship Id="rId101" Type="http://schemas.openxmlformats.org/officeDocument/2006/relationships/slide" Target="slides/slide92.xml"/><Relationship Id="rId122" Type="http://schemas.openxmlformats.org/officeDocument/2006/relationships/slide" Target="slides/slide113.xml"/><Relationship Id="rId143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7.xml"/><Relationship Id="rId47" Type="http://schemas.openxmlformats.org/officeDocument/2006/relationships/slide" Target="slides/slide38.xml"/><Relationship Id="rId68" Type="http://schemas.openxmlformats.org/officeDocument/2006/relationships/slide" Target="slides/slide59.xml"/><Relationship Id="rId89" Type="http://schemas.openxmlformats.org/officeDocument/2006/relationships/slide" Target="slides/slide80.xml"/><Relationship Id="rId112" Type="http://schemas.openxmlformats.org/officeDocument/2006/relationships/slide" Target="slides/slide103.xml"/><Relationship Id="rId133" Type="http://schemas.openxmlformats.org/officeDocument/2006/relationships/slide" Target="slides/slide124.xml"/><Relationship Id="rId16" Type="http://schemas.openxmlformats.org/officeDocument/2006/relationships/slide" Target="slides/slide7.xml"/><Relationship Id="rId37" Type="http://schemas.openxmlformats.org/officeDocument/2006/relationships/slide" Target="slides/slide28.xml"/><Relationship Id="rId58" Type="http://schemas.openxmlformats.org/officeDocument/2006/relationships/slide" Target="slides/slide49.xml"/><Relationship Id="rId79" Type="http://schemas.openxmlformats.org/officeDocument/2006/relationships/slide" Target="slides/slide70.xml"/><Relationship Id="rId102" Type="http://schemas.openxmlformats.org/officeDocument/2006/relationships/slide" Target="slides/slide93.xml"/><Relationship Id="rId123" Type="http://schemas.openxmlformats.org/officeDocument/2006/relationships/slide" Target="slides/slide114.xml"/><Relationship Id="rId14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B977697-1480-4C1A-A7B2-C1B550392D7D}" type="doc">
      <dgm:prSet loTypeId="urn:microsoft.com/office/officeart/2005/8/layout/cycle7" loCatId="cycle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5AD72614-6F99-4ABB-8E6E-AB038CC2BFA0}">
      <dgm:prSet phldrT="[文本]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CN" altLang="en-US" dirty="0">
              <a:noFill/>
            </a:rPr>
            <a:t> </a:t>
          </a:r>
        </a:p>
      </dgm:t>
    </dgm:pt>
    <dgm:pt modelId="{F8438E1D-2C68-41D2-9D40-C7F2E4093B19}" type="parTrans" cxnId="{4FD8D2B4-3649-4804-81D1-73849BE7A41E}">
      <dgm:prSet/>
      <dgm:spPr/>
      <dgm:t>
        <a:bodyPr/>
        <a:lstStyle/>
        <a:p>
          <a:endParaRPr lang="zh-CN" altLang="en-US"/>
        </a:p>
      </dgm:t>
    </dgm:pt>
    <dgm:pt modelId="{958AEA6B-A920-45F0-B966-252B1589E9C8}" type="sibTrans" cxnId="{4FD8D2B4-3649-4804-81D1-73849BE7A41E}">
      <dgm:prSet/>
      <dgm:spPr/>
      <dgm:t>
        <a:bodyPr/>
        <a:lstStyle/>
        <a:p>
          <a:endParaRPr lang="zh-CN" altLang="en-US"/>
        </a:p>
      </dgm:t>
    </dgm:pt>
    <dgm:pt modelId="{3CF717AA-70EE-453F-8A55-3000F110D975}">
      <dgm:prSet phldrT="[文本]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zh-CN" altLang="en-US" dirty="0">
              <a:noFill/>
            </a:rPr>
            <a:t> </a:t>
          </a:r>
        </a:p>
      </dgm:t>
    </dgm:pt>
    <dgm:pt modelId="{1E484010-D777-4FEA-935A-86B60E24787B}" type="parTrans" cxnId="{2C5497C9-1B58-4B3A-BFEC-654D219948C1}">
      <dgm:prSet/>
      <dgm:spPr/>
      <dgm:t>
        <a:bodyPr/>
        <a:lstStyle/>
        <a:p>
          <a:endParaRPr lang="zh-CN" altLang="en-US"/>
        </a:p>
      </dgm:t>
    </dgm:pt>
    <dgm:pt modelId="{CE87A1D7-947E-45CC-A361-33E6AD2EA9EA}" type="sibTrans" cxnId="{2C5497C9-1B58-4B3A-BFEC-654D219948C1}">
      <dgm:prSet/>
      <dgm:spPr/>
      <dgm:t>
        <a:bodyPr/>
        <a:lstStyle/>
        <a:p>
          <a:endParaRPr lang="zh-CN" altLang="en-US"/>
        </a:p>
      </dgm:t>
    </dgm:pt>
    <dgm:pt modelId="{05309ED3-AD98-4F9E-9084-51449DFE1DBF}">
      <dgm:prSet phldrT="[文本]" custT="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zh-CN" altLang="en-US" dirty="0">
              <a:noFill/>
            </a:rPr>
            <a:t> </a:t>
          </a:r>
        </a:p>
      </dgm:t>
    </dgm:pt>
    <dgm:pt modelId="{6E80C41D-B62E-4C78-BB8F-3E79554DF1BC}" type="parTrans" cxnId="{2295880E-77A4-4F50-9EFC-30EA2CC5671A}">
      <dgm:prSet/>
      <dgm:spPr/>
      <dgm:t>
        <a:bodyPr/>
        <a:lstStyle/>
        <a:p>
          <a:endParaRPr lang="zh-CN" altLang="en-US"/>
        </a:p>
      </dgm:t>
    </dgm:pt>
    <dgm:pt modelId="{EE8D3CCD-D3F4-4881-9851-3FC2BD46ADA6}" type="sibTrans" cxnId="{2295880E-77A4-4F50-9EFC-30EA2CC5671A}">
      <dgm:prSet/>
      <dgm:spPr/>
      <dgm:t>
        <a:bodyPr/>
        <a:lstStyle/>
        <a:p>
          <a:endParaRPr lang="zh-CN" altLang="en-US"/>
        </a:p>
      </dgm:t>
    </dgm:pt>
    <dgm:pt modelId="{73A4FE2B-1E27-4B7C-9F7E-40F42C05DE50}" type="pres">
      <dgm:prSet presAssocID="{5B977697-1480-4C1A-A7B2-C1B550392D7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40EB715-C031-4CA0-B7A2-AB2F2825D23F}" type="pres">
      <dgm:prSet presAssocID="{5AD72614-6F99-4ABB-8E6E-AB038CC2BFA0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ADB5F5-3F1A-43EA-9263-B1DF5C01A2D6}" type="pres">
      <dgm:prSet presAssocID="{958AEA6B-A920-45F0-B966-252B1589E9C8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9B1CED51-F46A-4566-9491-B8E70ABAA1C0}" type="pres">
      <dgm:prSet presAssocID="{958AEA6B-A920-45F0-B966-252B1589E9C8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762ADA4-6929-4BB0-8BC2-B6A40A413A99}" type="pres">
      <dgm:prSet presAssocID="{3CF717AA-70EE-453F-8A55-3000F110D975}" presName="node" presStyleLbl="node1" presStyleIdx="1" presStyleCnt="3" custScaleX="111481" custRadScaleRad="136482" custRadScaleInc="-1404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C0651F5-AE71-444A-861B-2588F4855DCE}" type="pres">
      <dgm:prSet presAssocID="{CE87A1D7-947E-45CC-A361-33E6AD2EA9EA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1F16718F-BCC5-4474-95C6-FB6AB5F980DC}" type="pres">
      <dgm:prSet presAssocID="{CE87A1D7-947E-45CC-A361-33E6AD2EA9EA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73B64B77-5165-42F8-A2D9-96E1D8C4CC20}" type="pres">
      <dgm:prSet presAssocID="{05309ED3-AD98-4F9E-9084-51449DFE1DBF}" presName="node" presStyleLbl="node1" presStyleIdx="2" presStyleCnt="3" custScaleX="128667" custRadScaleRad="133909" custRadScaleInc="112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A2F57E1-0D93-4900-BEFF-679864847FDF}" type="pres">
      <dgm:prSet presAssocID="{EE8D3CCD-D3F4-4881-9851-3FC2BD46ADA6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877B5270-36A6-4072-BF7C-FCC80326E2AD}" type="pres">
      <dgm:prSet presAssocID="{EE8D3CCD-D3F4-4881-9851-3FC2BD46ADA6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DCD49258-9DC9-49C8-B0EA-028F24B64CD5}" type="presOf" srcId="{5B977697-1480-4C1A-A7B2-C1B550392D7D}" destId="{73A4FE2B-1E27-4B7C-9F7E-40F42C05DE50}" srcOrd="0" destOrd="0" presId="urn:microsoft.com/office/officeart/2005/8/layout/cycle7"/>
    <dgm:cxn modelId="{46EA4110-92F8-4C2E-A809-C3AAA75DFB58}" type="presOf" srcId="{958AEA6B-A920-45F0-B966-252B1589E9C8}" destId="{97ADB5F5-3F1A-43EA-9263-B1DF5C01A2D6}" srcOrd="0" destOrd="0" presId="urn:microsoft.com/office/officeart/2005/8/layout/cycle7"/>
    <dgm:cxn modelId="{0B8B90A8-ED7E-42DF-BFEF-AFBBCE038AB6}" type="presOf" srcId="{EE8D3CCD-D3F4-4881-9851-3FC2BD46ADA6}" destId="{3A2F57E1-0D93-4900-BEFF-679864847FDF}" srcOrd="0" destOrd="0" presId="urn:microsoft.com/office/officeart/2005/8/layout/cycle7"/>
    <dgm:cxn modelId="{1413F618-85AA-4CEB-A5D3-9975158E64E0}" type="presOf" srcId="{EE8D3CCD-D3F4-4881-9851-3FC2BD46ADA6}" destId="{877B5270-36A6-4072-BF7C-FCC80326E2AD}" srcOrd="1" destOrd="0" presId="urn:microsoft.com/office/officeart/2005/8/layout/cycle7"/>
    <dgm:cxn modelId="{69F88221-B61B-48A0-924B-C0531A9DF69A}" type="presOf" srcId="{CE87A1D7-947E-45CC-A361-33E6AD2EA9EA}" destId="{5C0651F5-AE71-444A-861B-2588F4855DCE}" srcOrd="0" destOrd="0" presId="urn:microsoft.com/office/officeart/2005/8/layout/cycle7"/>
    <dgm:cxn modelId="{2C5497C9-1B58-4B3A-BFEC-654D219948C1}" srcId="{5B977697-1480-4C1A-A7B2-C1B550392D7D}" destId="{3CF717AA-70EE-453F-8A55-3000F110D975}" srcOrd="1" destOrd="0" parTransId="{1E484010-D777-4FEA-935A-86B60E24787B}" sibTransId="{CE87A1D7-947E-45CC-A361-33E6AD2EA9EA}"/>
    <dgm:cxn modelId="{A60FB865-2F1E-4E66-8541-E1EB16A1E318}" type="presOf" srcId="{CE87A1D7-947E-45CC-A361-33E6AD2EA9EA}" destId="{1F16718F-BCC5-4474-95C6-FB6AB5F980DC}" srcOrd="1" destOrd="0" presId="urn:microsoft.com/office/officeart/2005/8/layout/cycle7"/>
    <dgm:cxn modelId="{2BA38C79-29BC-418A-9E4D-5962B01FBBBA}" type="presOf" srcId="{958AEA6B-A920-45F0-B966-252B1589E9C8}" destId="{9B1CED51-F46A-4566-9491-B8E70ABAA1C0}" srcOrd="1" destOrd="0" presId="urn:microsoft.com/office/officeart/2005/8/layout/cycle7"/>
    <dgm:cxn modelId="{C81CB61A-B657-4328-B17A-E1F41B6B14E8}" type="presOf" srcId="{5AD72614-6F99-4ABB-8E6E-AB038CC2BFA0}" destId="{C40EB715-C031-4CA0-B7A2-AB2F2825D23F}" srcOrd="0" destOrd="0" presId="urn:microsoft.com/office/officeart/2005/8/layout/cycle7"/>
    <dgm:cxn modelId="{2295880E-77A4-4F50-9EFC-30EA2CC5671A}" srcId="{5B977697-1480-4C1A-A7B2-C1B550392D7D}" destId="{05309ED3-AD98-4F9E-9084-51449DFE1DBF}" srcOrd="2" destOrd="0" parTransId="{6E80C41D-B62E-4C78-BB8F-3E79554DF1BC}" sibTransId="{EE8D3CCD-D3F4-4881-9851-3FC2BD46ADA6}"/>
    <dgm:cxn modelId="{E3256F43-E521-45B0-A791-AD70C7ED75EE}" type="presOf" srcId="{05309ED3-AD98-4F9E-9084-51449DFE1DBF}" destId="{73B64B77-5165-42F8-A2D9-96E1D8C4CC20}" srcOrd="0" destOrd="0" presId="urn:microsoft.com/office/officeart/2005/8/layout/cycle7"/>
    <dgm:cxn modelId="{A1FC8C49-7AA8-4CC7-8FC4-6E9E7FF997D7}" type="presOf" srcId="{3CF717AA-70EE-453F-8A55-3000F110D975}" destId="{C762ADA4-6929-4BB0-8BC2-B6A40A413A99}" srcOrd="0" destOrd="0" presId="urn:microsoft.com/office/officeart/2005/8/layout/cycle7"/>
    <dgm:cxn modelId="{4FD8D2B4-3649-4804-81D1-73849BE7A41E}" srcId="{5B977697-1480-4C1A-A7B2-C1B550392D7D}" destId="{5AD72614-6F99-4ABB-8E6E-AB038CC2BFA0}" srcOrd="0" destOrd="0" parTransId="{F8438E1D-2C68-41D2-9D40-C7F2E4093B19}" sibTransId="{958AEA6B-A920-45F0-B966-252B1589E9C8}"/>
    <dgm:cxn modelId="{A0BD74B5-3F59-4AE1-98B3-DEA05FE05268}" type="presParOf" srcId="{73A4FE2B-1E27-4B7C-9F7E-40F42C05DE50}" destId="{C40EB715-C031-4CA0-B7A2-AB2F2825D23F}" srcOrd="0" destOrd="0" presId="urn:microsoft.com/office/officeart/2005/8/layout/cycle7"/>
    <dgm:cxn modelId="{2DC8F87A-E0CE-4997-B470-8A54A76D128D}" type="presParOf" srcId="{73A4FE2B-1E27-4B7C-9F7E-40F42C05DE50}" destId="{97ADB5F5-3F1A-43EA-9263-B1DF5C01A2D6}" srcOrd="1" destOrd="0" presId="urn:microsoft.com/office/officeart/2005/8/layout/cycle7"/>
    <dgm:cxn modelId="{FE324113-C553-4B29-BBC4-A98B72EF0A06}" type="presParOf" srcId="{97ADB5F5-3F1A-43EA-9263-B1DF5C01A2D6}" destId="{9B1CED51-F46A-4566-9491-B8E70ABAA1C0}" srcOrd="0" destOrd="0" presId="urn:microsoft.com/office/officeart/2005/8/layout/cycle7"/>
    <dgm:cxn modelId="{6C2F63CD-694B-45D2-A641-EB4D7504F903}" type="presParOf" srcId="{73A4FE2B-1E27-4B7C-9F7E-40F42C05DE50}" destId="{C762ADA4-6929-4BB0-8BC2-B6A40A413A99}" srcOrd="2" destOrd="0" presId="urn:microsoft.com/office/officeart/2005/8/layout/cycle7"/>
    <dgm:cxn modelId="{A64DA9C5-6B7B-4765-9A48-16F28DB72879}" type="presParOf" srcId="{73A4FE2B-1E27-4B7C-9F7E-40F42C05DE50}" destId="{5C0651F5-AE71-444A-861B-2588F4855DCE}" srcOrd="3" destOrd="0" presId="urn:microsoft.com/office/officeart/2005/8/layout/cycle7"/>
    <dgm:cxn modelId="{C5990904-DF32-43DD-82B0-557B42DB0BEF}" type="presParOf" srcId="{5C0651F5-AE71-444A-861B-2588F4855DCE}" destId="{1F16718F-BCC5-4474-95C6-FB6AB5F980DC}" srcOrd="0" destOrd="0" presId="urn:microsoft.com/office/officeart/2005/8/layout/cycle7"/>
    <dgm:cxn modelId="{B713C7F9-85A0-4766-81AC-07C5BF3032D9}" type="presParOf" srcId="{73A4FE2B-1E27-4B7C-9F7E-40F42C05DE50}" destId="{73B64B77-5165-42F8-A2D9-96E1D8C4CC20}" srcOrd="4" destOrd="0" presId="urn:microsoft.com/office/officeart/2005/8/layout/cycle7"/>
    <dgm:cxn modelId="{4A78ED2E-4AB5-44B0-9B19-5A715663F98B}" type="presParOf" srcId="{73A4FE2B-1E27-4B7C-9F7E-40F42C05DE50}" destId="{3A2F57E1-0D93-4900-BEFF-679864847FDF}" srcOrd="5" destOrd="0" presId="urn:microsoft.com/office/officeart/2005/8/layout/cycle7"/>
    <dgm:cxn modelId="{5D85FA9B-BA87-4073-8EFF-E1354C780193}" type="presParOf" srcId="{3A2F57E1-0D93-4900-BEFF-679864847FDF}" destId="{877B5270-36A6-4072-BF7C-FCC80326E2AD}" srcOrd="0" destOrd="0" presId="urn:microsoft.com/office/officeart/2005/8/layout/cycle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0EB715-C031-4CA0-B7A2-AB2F2825D23F}">
      <dsp:nvSpPr>
        <dsp:cNvPr id="0" name=""/>
        <dsp:cNvSpPr/>
      </dsp:nvSpPr>
      <dsp:spPr>
        <a:xfrm>
          <a:off x="2764790" y="711"/>
          <a:ext cx="1828328" cy="91416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>
              <a:noFill/>
            </a:rPr>
            <a:t> </a:t>
          </a:r>
        </a:p>
      </dsp:txBody>
      <dsp:txXfrm>
        <a:off x="2791565" y="27486"/>
        <a:ext cx="1774778" cy="860614"/>
      </dsp:txXfrm>
    </dsp:sp>
    <dsp:sp modelId="{97ADB5F5-3F1A-43EA-9263-B1DF5C01A2D6}">
      <dsp:nvSpPr>
        <dsp:cNvPr id="0" name=""/>
        <dsp:cNvSpPr/>
      </dsp:nvSpPr>
      <dsp:spPr>
        <a:xfrm rot="2986302">
          <a:off x="3921099" y="1604573"/>
          <a:ext cx="1726514" cy="31995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4017086" y="1668564"/>
        <a:ext cx="1534540" cy="191975"/>
      </dsp:txXfrm>
    </dsp:sp>
    <dsp:sp modelId="{C762ADA4-6929-4BB0-8BC2-B6A40A413A99}">
      <dsp:nvSpPr>
        <dsp:cNvPr id="0" name=""/>
        <dsp:cNvSpPr/>
      </dsp:nvSpPr>
      <dsp:spPr>
        <a:xfrm>
          <a:off x="4870640" y="2614227"/>
          <a:ext cx="2038238" cy="91416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100" kern="1200" dirty="0">
              <a:noFill/>
            </a:rPr>
            <a:t> </a:t>
          </a:r>
        </a:p>
      </dsp:txBody>
      <dsp:txXfrm>
        <a:off x="4897415" y="2641002"/>
        <a:ext cx="1984688" cy="860614"/>
      </dsp:txXfrm>
    </dsp:sp>
    <dsp:sp modelId="{5C0651F5-AE71-444A-861B-2588F4855DCE}">
      <dsp:nvSpPr>
        <dsp:cNvPr id="0" name=""/>
        <dsp:cNvSpPr/>
      </dsp:nvSpPr>
      <dsp:spPr>
        <a:xfrm rot="10800000">
          <a:off x="2928311" y="2911331"/>
          <a:ext cx="1726514" cy="31995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10800000">
        <a:off x="3024298" y="2975322"/>
        <a:ext cx="1534540" cy="191975"/>
      </dsp:txXfrm>
    </dsp:sp>
    <dsp:sp modelId="{73B64B77-5165-42F8-A2D9-96E1D8C4CC20}">
      <dsp:nvSpPr>
        <dsp:cNvPr id="0" name=""/>
        <dsp:cNvSpPr/>
      </dsp:nvSpPr>
      <dsp:spPr>
        <a:xfrm>
          <a:off x="360042" y="2614227"/>
          <a:ext cx="2352454" cy="91416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>
              <a:noFill/>
            </a:rPr>
            <a:t> </a:t>
          </a:r>
        </a:p>
      </dsp:txBody>
      <dsp:txXfrm>
        <a:off x="386817" y="2641002"/>
        <a:ext cx="2298904" cy="860614"/>
      </dsp:txXfrm>
    </dsp:sp>
    <dsp:sp modelId="{3A2F57E1-0D93-4900-BEFF-679864847FDF}">
      <dsp:nvSpPr>
        <dsp:cNvPr id="0" name=""/>
        <dsp:cNvSpPr/>
      </dsp:nvSpPr>
      <dsp:spPr>
        <a:xfrm rot="18560791">
          <a:off x="1744354" y="1604573"/>
          <a:ext cx="1726514" cy="319957"/>
        </a:xfrm>
        <a:prstGeom prst="left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840341" y="1668564"/>
        <a:ext cx="1534540" cy="191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42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48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5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6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13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w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4.wmf"/><Relationship Id="rId1" Type="http://schemas.openxmlformats.org/officeDocument/2006/relationships/image" Target="../media/image9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wmf"/><Relationship Id="rId1" Type="http://schemas.openxmlformats.org/officeDocument/2006/relationships/image" Target="../media/image103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w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wmf"/></Relationships>
</file>

<file path=ppt/drawings/_rels/vmlDrawing3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wmf"/><Relationship Id="rId2" Type="http://schemas.openxmlformats.org/officeDocument/2006/relationships/image" Target="../media/image115.wmf"/><Relationship Id="rId1" Type="http://schemas.openxmlformats.org/officeDocument/2006/relationships/image" Target="../media/image114.wmf"/><Relationship Id="rId4" Type="http://schemas.openxmlformats.org/officeDocument/2006/relationships/image" Target="../media/image117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4.w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4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wmf"/><Relationship Id="rId2" Type="http://schemas.openxmlformats.org/officeDocument/2006/relationships/image" Target="../media/image125.wmf"/><Relationship Id="rId1" Type="http://schemas.openxmlformats.org/officeDocument/2006/relationships/image" Target="../media/image124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wmf"/><Relationship Id="rId1" Type="http://schemas.openxmlformats.org/officeDocument/2006/relationships/image" Target="../media/image127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w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wmf"/><Relationship Id="rId1" Type="http://schemas.openxmlformats.org/officeDocument/2006/relationships/image" Target="../media/image140.wmf"/></Relationships>
</file>

<file path=ppt/drawings/_rels/vmlDrawing4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wmf"/><Relationship Id="rId2" Type="http://schemas.openxmlformats.org/officeDocument/2006/relationships/image" Target="../media/image143.wmf"/><Relationship Id="rId1" Type="http://schemas.openxmlformats.org/officeDocument/2006/relationships/image" Target="../media/image142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wmf"/><Relationship Id="rId1" Type="http://schemas.openxmlformats.org/officeDocument/2006/relationships/image" Target="../media/image145.w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1.wmf"/></Relationships>
</file>

<file path=ppt/drawings/_rels/vmlDrawing5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wmf"/><Relationship Id="rId2" Type="http://schemas.openxmlformats.org/officeDocument/2006/relationships/image" Target="../media/image157.wmf"/><Relationship Id="rId1" Type="http://schemas.openxmlformats.org/officeDocument/2006/relationships/image" Target="../media/image156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wmf"/><Relationship Id="rId2" Type="http://schemas.openxmlformats.org/officeDocument/2006/relationships/image" Target="../media/image160.wmf"/><Relationship Id="rId1" Type="http://schemas.openxmlformats.org/officeDocument/2006/relationships/image" Target="../media/image159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wmf"/><Relationship Id="rId1" Type="http://schemas.openxmlformats.org/officeDocument/2006/relationships/image" Target="../media/image162.wmf"/></Relationships>
</file>

<file path=ppt/drawings/_rels/vmlDrawing5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w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wmf"/><Relationship Id="rId2" Type="http://schemas.openxmlformats.org/officeDocument/2006/relationships/image" Target="../media/image169.wmf"/><Relationship Id="rId1" Type="http://schemas.openxmlformats.org/officeDocument/2006/relationships/image" Target="../media/image168.wmf"/><Relationship Id="rId5" Type="http://schemas.openxmlformats.org/officeDocument/2006/relationships/image" Target="../media/image172.wmf"/><Relationship Id="rId4" Type="http://schemas.openxmlformats.org/officeDocument/2006/relationships/image" Target="../media/image171.w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3.w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4.w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5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6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wmf"/><Relationship Id="rId1" Type="http://schemas.openxmlformats.org/officeDocument/2006/relationships/image" Target="../media/image176.w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8.wmf"/></Relationships>
</file>

<file path=ppt/drawings/_rels/vmlDrawing6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325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/>
            </a:lvl1pPr>
          </a:lstStyle>
          <a:p>
            <a:pPr>
              <a:defRPr/>
            </a:pPr>
            <a:fld id="{552593B6-23BB-48CB-B441-2E385AD1210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2364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D15E8BCB-2EBE-474B-B03C-1BBC72329214}" type="datetimeFigureOut">
              <a:rPr lang="zh-CN" altLang="en-US"/>
              <a:pPr>
                <a:defRPr/>
              </a:pPr>
              <a:t>2018/10/30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08D9374-6E87-4FA3-923C-921CEB5FF1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016040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72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972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F85A4B3-A3F1-42EE-836A-6389A677F3BD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929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1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DF4C4876-A6E5-4FFC-A38E-2CF17545C64F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811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66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6BCEB00-03E6-4594-AE60-E98585C395EB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75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斯科拉定理解释了</a:t>
            </a:r>
            <a:r>
              <a:rPr lang="en-US" altLang="zh-CN" dirty="0" smtClean="0"/>
              <a:t>copula</a:t>
            </a:r>
            <a:r>
              <a:rPr lang="zh-CN" altLang="en-US" dirty="0" smtClean="0"/>
              <a:t>函数是如何将多元联合分布和其边际分布联系起来的，是</a:t>
            </a:r>
            <a:r>
              <a:rPr lang="en-US" altLang="zh-CN" dirty="0" smtClean="0"/>
              <a:t>copula</a:t>
            </a:r>
            <a:r>
              <a:rPr lang="zh-CN" altLang="en-US" dirty="0" smtClean="0"/>
              <a:t>理论的基础。</a:t>
            </a:r>
            <a:endParaRPr lang="en-US" altLang="zh-CN" dirty="0" smtClean="0"/>
          </a:p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1075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96E03D6-9599-448F-BD6A-9E2E1AAE933C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15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910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57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57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73599EB-481D-4634-8FFC-4F91BD8FE7B0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7103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77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398AB1B9-7BEE-4FFB-A930-4289F41CDFE4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979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98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BBD52D8E-9F0B-4BF5-ADD0-B5A380DA8171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32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429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39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C16061FC-3C3D-466F-AB16-969632238EC1}" type="slidenum">
              <a:rPr lang="zh-CN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574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69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B1BC406-BCA5-4DA4-B0EB-59CCFC25D154}" type="slidenum">
              <a:rPr lang="zh-CN" altLang="en-US" smtClean="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224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0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0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EF3DAF8-8849-498D-B653-E2A70B8A0831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443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464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3235ACB-934E-4273-9753-F098B3AF9445}" type="slidenum">
              <a:rPr lang="zh-CN" altLang="en-US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zh-CN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052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37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307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FC99D9-47AB-4189-B422-0F051A2C23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54656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DA2EC0-FF48-47CC-8F0D-92E03415C3B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2328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B616CF-4B67-4520-9F26-9941C87603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5121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5867400" cy="6858000"/>
            <a:chOff x="0" y="0"/>
            <a:chExt cx="3696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0" y="0"/>
              <a:ext cx="2880" cy="43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 smtClean="0">
                <a:latin typeface="Times New Roman" pitchFamily="18" charset="0"/>
              </a:endParaRPr>
            </a:p>
          </p:txBody>
        </p:sp>
        <p:sp>
          <p:nvSpPr>
            <p:cNvPr id="6" name="AutoShape 4"/>
            <p:cNvSpPr>
              <a:spLocks noChangeArrowheads="1"/>
            </p:cNvSpPr>
            <p:nvPr/>
          </p:nvSpPr>
          <p:spPr bwMode="white">
            <a:xfrm>
              <a:off x="432" y="624"/>
              <a:ext cx="3264" cy="120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 eaLnBrk="1" hangingPunct="1">
                <a:defRPr/>
              </a:pPr>
              <a:endParaRPr kumimoji="1" lang="zh-CN" altLang="zh-CN" sz="2400" smtClean="0">
                <a:latin typeface="Times New Roman" pitchFamily="18" charset="0"/>
              </a:endParaRPr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3632200" y="4889500"/>
            <a:ext cx="4876800" cy="319088"/>
            <a:chOff x="2288" y="3080"/>
            <a:chExt cx="3072" cy="201"/>
          </a:xfrm>
        </p:grpSpPr>
        <p:sp>
          <p:nvSpPr>
            <p:cNvPr id="8" name="AutoShape 6"/>
            <p:cNvSpPr>
              <a:spLocks noChangeArrowheads="1"/>
            </p:cNvSpPr>
            <p:nvPr/>
          </p:nvSpPr>
          <p:spPr bwMode="auto">
            <a:xfrm flipH="1">
              <a:off x="2288" y="3080"/>
              <a:ext cx="2914" cy="200"/>
            </a:xfrm>
            <a:prstGeom prst="roundRect">
              <a:avLst>
                <a:gd name="adj" fmla="val 0"/>
              </a:avLst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5196" y="3080"/>
              <a:ext cx="164" cy="201"/>
            </a:xfrm>
            <a:prstGeom prst="flowChartDelay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33800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4673600" y="2927350"/>
            <a:ext cx="4013200" cy="1822450"/>
          </a:xfrm>
        </p:spPr>
        <p:txBody>
          <a:bodyPr anchor="b"/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33804" name="AutoShape 12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990600"/>
            <a:ext cx="8229600" cy="1905000"/>
          </a:xfrm>
          <a:prstGeom prst="roundRect">
            <a:avLst>
              <a:gd name="adj" fmla="val 50000"/>
            </a:avLst>
          </a:prstGeo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10" name="Rectangle 9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Rectangle 10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6200" y="6248400"/>
            <a:ext cx="587375" cy="488950"/>
          </a:xfrm>
        </p:spPr>
        <p:txBody>
          <a:bodyPr anchorCtr="0"/>
          <a:lstStyle>
            <a:lvl1pPr>
              <a:defRPr/>
            </a:lvl1pPr>
          </a:lstStyle>
          <a:p>
            <a:pPr>
              <a:defRPr/>
            </a:pPr>
            <a:fld id="{F963A96D-F05B-4120-BBE3-30BD5424A2E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504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FAAE4-94D5-4857-97A9-67CCCE83A0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6601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0F963-4E41-4442-9A5C-C95E98420F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8752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2362200"/>
            <a:ext cx="3770313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60913" y="2362200"/>
            <a:ext cx="3770312" cy="3724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06E33-612E-421F-BF3A-F2380429DE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51696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739547-84E0-4373-AF01-165AAF38FA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6351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89426D-8DDB-46F4-89DB-A481C8B0DEF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28920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234D96-990D-4E51-AC6E-9062DC8312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00136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402465-90A8-43E1-9248-D50EBD2709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2800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14F7F-E640-41BD-8AFE-9CCC3009B3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28309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6C62D3-2F8D-4222-9261-160B9858DC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6522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7964BE-AB59-4D7F-ACAD-C18CF9523F3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8612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05600" y="762000"/>
            <a:ext cx="1981200" cy="53244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762000"/>
            <a:ext cx="5791200" cy="53244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F9603-EE0F-4439-8A0D-DFEFB45608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351926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F0BC646-C6D0-4810-997F-4CC30569F24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610903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7932E23-BC4F-4B30-912A-9C45BA7ECF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9082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D82554D-0390-45A5-B071-EB4EEBB5C2A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0285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4F0582D-85FB-4F88-BC4C-025E672F1A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14869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7AC7A195-5082-4EEA-9873-DCC032948B7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14857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37295B2-9F89-444A-B1E3-D491EA97BC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81715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10CB798C-2C93-401F-B2B9-F6A713741C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2246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04B36E-F841-4747-B8A3-FEDC65EC44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28513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0AA56EE-F624-4D21-A348-EA249225652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265370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645B1A6-8389-49C8-9157-3AA7E45948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93219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F337500-13E5-4F7B-82A6-0AC56ED47C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216730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FF629C5-2740-40A7-AEED-728580AC043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984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CDFA0AF-F546-4DD9-90CF-51CA1D02D3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587412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9B1972D-1CAB-432D-8CA3-CF6C2B31143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2936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07FC6C63-8B36-4D8C-A970-FCD506B567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53049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9A3E2F5B-56F7-4569-8C00-6EC077BD746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080055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00E3DCC-7ABD-41C3-8D92-8CC50FD9E3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4253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3A9BDDBB-A8BD-4C7E-BFE6-028EAC1FC42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4778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A7708D-B7B7-4D7E-BDFA-ED49B76C8A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65360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81A8B9D-A5D6-46F2-84E7-35F1BB9C028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6375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3CDE4397-1D6B-4455-ADDE-1D389FBFDA2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3610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89DACCAC-8334-4F51-AF55-E474672AC3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18097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FD135794-9BF0-4B76-8981-7AE6140D260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2156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C054F13-2ABC-4E74-958B-2E4887E15C6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01431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392D59A-3DD8-4B8C-9486-F59D458D1CB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719199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108A2AC0-457B-4F03-968C-8302756466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12542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16BCD23E-CC67-4060-9374-CF37521408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05702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99EF0329-84C7-400D-8F83-1AA05380050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54742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67634D0-5CB3-4530-AC81-324FCD0A0DA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502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104C7-3E9E-4E49-AC87-CF70C06C5E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22961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C233E2C-6723-4C8C-BDAC-288CBCB005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6402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8CA1F1BB-4352-485C-BC8F-3F336A6AFF4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488598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38F89C31-F6AD-4877-BD5C-1AD1726F32A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073437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035B8ACE-A0CD-48F1-A4C7-B28371D8CF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03006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1FB50AB-923E-48E7-9D62-D2035C4234E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62375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4FE8372E-C426-4D30-B3BA-C88D86327B5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111675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D550F5B-109E-4D6A-8C85-CFA3AFE777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040188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F264F85B-7C93-41D9-9F05-2B28688087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78287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47CC832-06C1-44E1-94F6-88A37E2D122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68128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FCDAC69-F43E-4312-A2B6-405ABE9A542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3934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485179-1E66-4C64-A9D3-07C9A300EBC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456003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55DC5F3-CCB8-4AF1-BB45-C3F223CC963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285351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38C7668-FA1A-4136-B607-5E82BAD4B8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57756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245A35C-6AD9-452B-8AFB-36DCB453271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85993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824E19FF-1CCE-43F1-980A-0CDC786A13C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3366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62CE7FD-7EAC-4523-BFB3-7A962E569F3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23275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9C6E8307-5214-41E8-A866-8882650FD24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58867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043EAB7B-91F1-4465-BD78-ED31861FDA9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06628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33038277-EA39-438C-84B8-8A6CB9C733B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54219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3827889-0EA5-4318-996D-94EEB0203E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474482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323344E3-20AF-4C6E-A1E7-BE814BBE847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1764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A59B17-FCDE-4E4E-8827-CE0C5E9136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213884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591BF25-98B2-4191-8DCE-7D95103F6E2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360474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6F7C810-1544-47F4-9DAE-5A2445A41DE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890282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73CAB37-B111-41C5-903C-0EB981633F7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591703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82433778-FC81-44BF-A2F0-0955B0565F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561394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848B5532-15CF-43FA-93ED-AD86872834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766533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1B81BDA1-5358-49E1-8941-0A5830E98A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376270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A9016F7-CE77-4C12-BB66-E58ADC121AA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96504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9B205D04-985B-4162-908C-624EAD5E783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7402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0" y="0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0" y="0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179" y="0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358" y="0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0" y="179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179" y="179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358" y="179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37" y="1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0" y="358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179" y="358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358" y="358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37" y="358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716" y="3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0" y="536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179" y="536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358" y="536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37" y="536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0" y="715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179" y="715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358" y="715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37" y="715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716" y="715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0" y="89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179" y="894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358" y="894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37" y="894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0" y="107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179" y="107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358" y="1073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37" y="1073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179" y="1252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37" y="1252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1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26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87F00D0-F80C-475F-9DE4-C85912154E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63065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6EF75D3-53DB-4948-B840-46BA39D2083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0603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AAC2D-8153-4210-A920-247C611F5D1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71503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73DB56DA-D404-4776-A178-492FD162795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3054572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59519FCE-80A4-4959-8B15-4C6B8F1A02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050895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D6EBD209-689E-4813-90F8-B4881E5C9AE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289166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1DA475A-3C42-4704-BC00-0C887CFC221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03975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9803801-002C-4C03-AC17-20B16C585C3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078376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D18AECD-7D85-4142-BB90-85A48BBF55C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3800165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7B541D83-0E7E-4B22-8AC5-AC5B4423256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768553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54516F5-A329-4FDE-8B8A-3ED16A12871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692461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CFAAFCC-95F0-4807-8ED0-D4299E08DCF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662936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F8FF5B2B-AE16-4516-BD35-26F221FAADD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48538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C87D306-8067-4CFC-A23A-49C2B4B82B1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740254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B4DDCA4A-2362-4D50-8436-DC9B8321FB4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475529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EFC32792-68EB-4460-A2CB-D01C8FCEE58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863588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ABBA7C6C-3A00-474B-8C68-3157315748E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1716198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272D3176-813F-403D-B2A9-BFC64B3E8DB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1891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F6557397-DF54-4555-B194-3E9E5C731C9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902285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36CE5EAF-0361-4EFD-887B-5AFC70F8E6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304227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88719D67-D35F-44AB-ADDA-F9876FC18E5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710496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CBD924EF-C264-41C3-8591-74C58235B73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847345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6C02578F-8092-42B4-9649-860D257E40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63881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 smtClean="0"/>
            </a:lvl1pPr>
          </a:lstStyle>
          <a:p>
            <a:pPr>
              <a:defRPr/>
            </a:pPr>
            <a:fld id="{04D322BB-B882-448E-9273-B35F5B71AC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0920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97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F849E61C-E6CB-4EE3-B3C2-0C4063328BC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3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3" cy="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3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3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3" cy="75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3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8" r:id="rId1"/>
    <p:sldLayoutId id="2147484578" r:id="rId2"/>
    <p:sldLayoutId id="2147484579" r:id="rId3"/>
    <p:sldLayoutId id="2147484580" r:id="rId4"/>
    <p:sldLayoutId id="2147484581" r:id="rId5"/>
    <p:sldLayoutId id="2147484582" r:id="rId6"/>
    <p:sldLayoutId id="2147484583" r:id="rId7"/>
    <p:sldLayoutId id="2147484584" r:id="rId8"/>
    <p:sldLayoutId id="2147484585" r:id="rId9"/>
    <p:sldLayoutId id="2147484586" r:id="rId10"/>
    <p:sldLayoutId id="2147484587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tx2"/>
        </a:buClr>
        <a:buSzPct val="65000"/>
        <a:buFont typeface="Wingdings" pitchFamily="2" charset="2"/>
        <a:buBlip>
          <a:blip r:embed="rId13"/>
        </a:buBlip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Blip>
          <a:blip r:embed="rId14"/>
        </a:buBlip>
        <a:defRPr sz="24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lnSpc>
          <a:spcPct val="140000"/>
        </a:lnSpc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2"/>
          <p:cNvGrpSpPr>
            <a:grpSpLocks/>
          </p:cNvGrpSpPr>
          <p:nvPr/>
        </p:nvGrpSpPr>
        <p:grpSpPr bwMode="auto">
          <a:xfrm>
            <a:off x="0" y="0"/>
            <a:ext cx="7620000" cy="6858000"/>
            <a:chOff x="0" y="0"/>
            <a:chExt cx="4800" cy="4320"/>
          </a:xfrm>
        </p:grpSpPr>
        <p:grpSp>
          <p:nvGrpSpPr>
            <p:cNvPr id="2056" name="Group 3"/>
            <p:cNvGrpSpPr>
              <a:grpSpLocks/>
            </p:cNvGrpSpPr>
            <p:nvPr userDrawn="1"/>
          </p:nvGrpSpPr>
          <p:grpSpPr bwMode="auto">
            <a:xfrm>
              <a:off x="0" y="0"/>
              <a:ext cx="2016" cy="4320"/>
              <a:chOff x="0" y="0"/>
              <a:chExt cx="2016" cy="4320"/>
            </a:xfrm>
          </p:grpSpPr>
          <p:sp>
            <p:nvSpPr>
              <p:cNvPr id="2060" name="Rectangle 4"/>
              <p:cNvSpPr>
                <a:spLocks noChangeArrowheads="1"/>
              </p:cNvSpPr>
              <p:nvPr userDrawn="1"/>
            </p:nvSpPr>
            <p:spPr bwMode="auto">
              <a:xfrm>
                <a:off x="0" y="0"/>
                <a:ext cx="480" cy="43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2061" name="Freeform 5"/>
              <p:cNvSpPr>
                <a:spLocks/>
              </p:cNvSpPr>
              <p:nvPr userDrawn="1"/>
            </p:nvSpPr>
            <p:spPr bwMode="auto">
              <a:xfrm>
                <a:off x="288" y="0"/>
                <a:ext cx="1728" cy="735"/>
              </a:xfrm>
              <a:custGeom>
                <a:avLst/>
                <a:gdLst>
                  <a:gd name="T0" fmla="*/ 1728 w 1728"/>
                  <a:gd name="T1" fmla="*/ 0 h 735"/>
                  <a:gd name="T2" fmla="*/ 1728 w 1728"/>
                  <a:gd name="T3" fmla="*/ 480 h 735"/>
                  <a:gd name="T4" fmla="*/ 380 w 1728"/>
                  <a:gd name="T5" fmla="*/ 482 h 735"/>
                  <a:gd name="T6" fmla="*/ 354 w 1728"/>
                  <a:gd name="T7" fmla="*/ 480 h 735"/>
                  <a:gd name="T8" fmla="*/ 308 w 1728"/>
                  <a:gd name="T9" fmla="*/ 489 h 735"/>
                  <a:gd name="T10" fmla="*/ 246 w 1728"/>
                  <a:gd name="T11" fmla="*/ 531 h 735"/>
                  <a:gd name="T12" fmla="*/ 206 w 1728"/>
                  <a:gd name="T13" fmla="*/ 597 h 735"/>
                  <a:gd name="T14" fmla="*/ 192 w 1728"/>
                  <a:gd name="T15" fmla="*/ 666 h 735"/>
                  <a:gd name="T16" fmla="*/ 192 w 1728"/>
                  <a:gd name="T17" fmla="*/ 735 h 735"/>
                  <a:gd name="T18" fmla="*/ 0 w 1728"/>
                  <a:gd name="T19" fmla="*/ 735 h 735"/>
                  <a:gd name="T20" fmla="*/ 0 w 1728"/>
                  <a:gd name="T21" fmla="*/ 480 h 735"/>
                  <a:gd name="T22" fmla="*/ 0 w 1728"/>
                  <a:gd name="T23" fmla="*/ 0 h 735"/>
                  <a:gd name="T24" fmla="*/ 1728 w 1728"/>
                  <a:gd name="T25" fmla="*/ 0 h 735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28" h="735">
                    <a:moveTo>
                      <a:pt x="1728" y="0"/>
                    </a:moveTo>
                    <a:lnTo>
                      <a:pt x="1728" y="480"/>
                    </a:lnTo>
                    <a:lnTo>
                      <a:pt x="380" y="482"/>
                    </a:lnTo>
                    <a:lnTo>
                      <a:pt x="354" y="480"/>
                    </a:lnTo>
                    <a:lnTo>
                      <a:pt x="308" y="489"/>
                    </a:lnTo>
                    <a:cubicBezTo>
                      <a:pt x="290" y="498"/>
                      <a:pt x="263" y="513"/>
                      <a:pt x="246" y="531"/>
                    </a:cubicBezTo>
                    <a:cubicBezTo>
                      <a:pt x="229" y="549"/>
                      <a:pt x="215" y="574"/>
                      <a:pt x="206" y="597"/>
                    </a:cubicBezTo>
                    <a:cubicBezTo>
                      <a:pt x="197" y="620"/>
                      <a:pt x="194" y="643"/>
                      <a:pt x="192" y="666"/>
                    </a:cubicBezTo>
                    <a:lnTo>
                      <a:pt x="192" y="735"/>
                    </a:lnTo>
                    <a:lnTo>
                      <a:pt x="0" y="735"/>
                    </a:lnTo>
                    <a:lnTo>
                      <a:pt x="0" y="480"/>
                    </a:lnTo>
                    <a:lnTo>
                      <a:pt x="0" y="0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miter lim="800000"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grpSp>
          <p:nvGrpSpPr>
            <p:cNvPr id="2057" name="Group 6"/>
            <p:cNvGrpSpPr>
              <a:grpSpLocks/>
            </p:cNvGrpSpPr>
            <p:nvPr/>
          </p:nvGrpSpPr>
          <p:grpSpPr bwMode="auto">
            <a:xfrm>
              <a:off x="144" y="1248"/>
              <a:ext cx="4656" cy="201"/>
              <a:chOff x="144" y="1248"/>
              <a:chExt cx="4656" cy="201"/>
            </a:xfrm>
          </p:grpSpPr>
          <p:sp>
            <p:nvSpPr>
              <p:cNvPr id="2058" name="AutoShape 7"/>
              <p:cNvSpPr>
                <a:spLocks noChangeArrowheads="1"/>
              </p:cNvSpPr>
              <p:nvPr/>
            </p:nvSpPr>
            <p:spPr bwMode="auto">
              <a:xfrm>
                <a:off x="384" y="1248"/>
                <a:ext cx="4416" cy="200"/>
              </a:xfrm>
              <a:prstGeom prst="roundRect">
                <a:avLst>
                  <a:gd name="adj" fmla="val 0"/>
                </a:avLst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  <p:sp>
            <p:nvSpPr>
              <p:cNvPr id="2059" name="AutoShape 8"/>
              <p:cNvSpPr>
                <a:spLocks noChangeArrowheads="1"/>
              </p:cNvSpPr>
              <p:nvPr/>
            </p:nvSpPr>
            <p:spPr bwMode="auto">
              <a:xfrm flipH="1">
                <a:off x="144" y="1248"/>
                <a:ext cx="248" cy="201"/>
              </a:xfrm>
              <a:prstGeom prst="flowChartDelay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eaLnBrk="1" hangingPunct="1">
                  <a:defRPr/>
                </a:pPr>
                <a:endParaRPr lang="zh-CN" altLang="en-US" smtClean="0"/>
              </a:p>
            </p:txBody>
          </p:sp>
        </p:grpSp>
      </p:grpSp>
      <p:sp>
        <p:nvSpPr>
          <p:cNvPr id="2051" name="AutoShape 9"/>
          <p:cNvSpPr>
            <a:spLocks noGrp="1" noChangeArrowheads="1"/>
          </p:cNvSpPr>
          <p:nvPr>
            <p:ph type="title"/>
          </p:nvPr>
        </p:nvSpPr>
        <p:spPr bwMode="auto">
          <a:xfrm>
            <a:off x="762000" y="762000"/>
            <a:ext cx="7924800" cy="1143000"/>
          </a:xfrm>
          <a:prstGeom prst="roundRect">
            <a:avLst>
              <a:gd name="adj" fmla="val 21667"/>
            </a:avLst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362200"/>
            <a:ext cx="7693025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32779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438400" y="6248400"/>
            <a:ext cx="2130425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80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791200" y="6248400"/>
            <a:ext cx="2897188" cy="474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2781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4138" y="6242050"/>
            <a:ext cx="587375" cy="48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1" compatLnSpc="1">
            <a:prstTxWarp prst="textNoShape">
              <a:avLst/>
            </a:prstTxWarp>
          </a:bodyPr>
          <a:lstStyle>
            <a:lvl1pPr eaLnBrk="1" hangingPunct="1">
              <a:defRPr sz="2600" b="1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2BBC7FB-BC94-4C2B-99B5-A160FBD5A80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99" r:id="rId1"/>
    <p:sldLayoutId id="2147484588" r:id="rId2"/>
    <p:sldLayoutId id="2147484589" r:id="rId3"/>
    <p:sldLayoutId id="2147484590" r:id="rId4"/>
    <p:sldLayoutId id="2147484591" r:id="rId5"/>
    <p:sldLayoutId id="2147484592" r:id="rId6"/>
    <p:sldLayoutId id="2147484593" r:id="rId7"/>
    <p:sldLayoutId id="2147484594" r:id="rId8"/>
    <p:sldLayoutId id="2147484595" r:id="rId9"/>
    <p:sldLayoutId id="2147484596" r:id="rId10"/>
    <p:sldLayoutId id="2147484597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anose="05000000000000000000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anose="05000000000000000000" pitchFamily="2" charset="2"/>
        <a:buChar char="l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CF5818F-E45C-4607-B978-41B09E9298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0" r:id="rId1"/>
    <p:sldLayoutId id="2147484601" r:id="rId2"/>
    <p:sldLayoutId id="2147484602" r:id="rId3"/>
    <p:sldLayoutId id="2147484603" r:id="rId4"/>
    <p:sldLayoutId id="2147484604" r:id="rId5"/>
    <p:sldLayoutId id="2147484605" r:id="rId6"/>
    <p:sldLayoutId id="2147484606" r:id="rId7"/>
    <p:sldLayoutId id="2147484607" r:id="rId8"/>
    <p:sldLayoutId id="2147484608" r:id="rId9"/>
    <p:sldLayoutId id="2147484609" r:id="rId10"/>
    <p:sldLayoutId id="214748461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6F15C4DE-B0DF-4530-8A98-3F9BCD02C7B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9439107-1896-4ABF-88C9-3D8343A2A76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2" r:id="rId1"/>
    <p:sldLayoutId id="2147484623" r:id="rId2"/>
    <p:sldLayoutId id="2147484624" r:id="rId3"/>
    <p:sldLayoutId id="2147484625" r:id="rId4"/>
    <p:sldLayoutId id="2147484626" r:id="rId5"/>
    <p:sldLayoutId id="2147484627" r:id="rId6"/>
    <p:sldLayoutId id="2147484628" r:id="rId7"/>
    <p:sldLayoutId id="2147484629" r:id="rId8"/>
    <p:sldLayoutId id="2147484630" r:id="rId9"/>
    <p:sldLayoutId id="2147484631" r:id="rId10"/>
    <p:sldLayoutId id="214748463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6FF8CF2-C286-4D06-B1DB-2446E4A895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3" r:id="rId1"/>
    <p:sldLayoutId id="2147484634" r:id="rId2"/>
    <p:sldLayoutId id="2147484635" r:id="rId3"/>
    <p:sldLayoutId id="2147484636" r:id="rId4"/>
    <p:sldLayoutId id="2147484637" r:id="rId5"/>
    <p:sldLayoutId id="2147484638" r:id="rId6"/>
    <p:sldLayoutId id="2147484639" r:id="rId7"/>
    <p:sldLayoutId id="2147484640" r:id="rId8"/>
    <p:sldLayoutId id="2147484641" r:id="rId9"/>
    <p:sldLayoutId id="2147484642" r:id="rId10"/>
    <p:sldLayoutId id="214748464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3DFADF8F-D135-4839-8132-AE363C8B2DB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44" r:id="rId1"/>
    <p:sldLayoutId id="2147484645" r:id="rId2"/>
    <p:sldLayoutId id="2147484646" r:id="rId3"/>
    <p:sldLayoutId id="2147484647" r:id="rId4"/>
    <p:sldLayoutId id="2147484648" r:id="rId5"/>
    <p:sldLayoutId id="2147484649" r:id="rId6"/>
    <p:sldLayoutId id="2147484650" r:id="rId7"/>
    <p:sldLayoutId id="2147484651" r:id="rId8"/>
    <p:sldLayoutId id="2147484652" r:id="rId9"/>
    <p:sldLayoutId id="2147484653" r:id="rId10"/>
    <p:sldLayoutId id="214748465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6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EF49925A-B7D9-4812-B33C-04E9781097D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grpSp>
        <p:nvGrpSpPr>
          <p:cNvPr id="8200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0" y="0"/>
            <a:chExt cx="528" cy="864"/>
          </a:xfrm>
        </p:grpSpPr>
        <p:sp>
          <p:nvSpPr>
            <p:cNvPr id="3081" name="Oval 9"/>
            <p:cNvSpPr>
              <a:spLocks noChangeArrowheads="1"/>
            </p:cNvSpPr>
            <p:nvPr/>
          </p:nvSpPr>
          <p:spPr bwMode="auto">
            <a:xfrm>
              <a:off x="0" y="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82" name="Oval 10"/>
            <p:cNvSpPr>
              <a:spLocks noChangeArrowheads="1"/>
            </p:cNvSpPr>
            <p:nvPr/>
          </p:nvSpPr>
          <p:spPr bwMode="auto">
            <a:xfrm>
              <a:off x="112" y="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83" name="Oval 11"/>
            <p:cNvSpPr>
              <a:spLocks noChangeArrowheads="1"/>
            </p:cNvSpPr>
            <p:nvPr/>
          </p:nvSpPr>
          <p:spPr bwMode="auto">
            <a:xfrm>
              <a:off x="224" y="0"/>
              <a:ext cx="78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84" name="Oval 12"/>
            <p:cNvSpPr>
              <a:spLocks noChangeArrowheads="1"/>
            </p:cNvSpPr>
            <p:nvPr/>
          </p:nvSpPr>
          <p:spPr bwMode="auto">
            <a:xfrm>
              <a:off x="0" y="112"/>
              <a:ext cx="80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85" name="Oval 13"/>
            <p:cNvSpPr>
              <a:spLocks noChangeArrowheads="1"/>
            </p:cNvSpPr>
            <p:nvPr/>
          </p:nvSpPr>
          <p:spPr bwMode="auto">
            <a:xfrm>
              <a:off x="112" y="112"/>
              <a:ext cx="79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86" name="Oval 14"/>
            <p:cNvSpPr>
              <a:spLocks noChangeArrowheads="1"/>
            </p:cNvSpPr>
            <p:nvPr/>
          </p:nvSpPr>
          <p:spPr bwMode="auto">
            <a:xfrm>
              <a:off x="224" y="112"/>
              <a:ext cx="78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87" name="Oval 15"/>
            <p:cNvSpPr>
              <a:spLocks noChangeArrowheads="1"/>
            </p:cNvSpPr>
            <p:nvPr/>
          </p:nvSpPr>
          <p:spPr bwMode="auto">
            <a:xfrm>
              <a:off x="336" y="112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88" name="Oval 16"/>
            <p:cNvSpPr>
              <a:spLocks noChangeArrowheads="1"/>
            </p:cNvSpPr>
            <p:nvPr/>
          </p:nvSpPr>
          <p:spPr bwMode="auto">
            <a:xfrm>
              <a:off x="0" y="224"/>
              <a:ext cx="80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89" name="Oval 17"/>
            <p:cNvSpPr>
              <a:spLocks noChangeArrowheads="1"/>
            </p:cNvSpPr>
            <p:nvPr/>
          </p:nvSpPr>
          <p:spPr bwMode="auto">
            <a:xfrm>
              <a:off x="112" y="224"/>
              <a:ext cx="79" cy="7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90" name="Oval 18"/>
            <p:cNvSpPr>
              <a:spLocks noChangeArrowheads="1"/>
            </p:cNvSpPr>
            <p:nvPr/>
          </p:nvSpPr>
          <p:spPr bwMode="auto">
            <a:xfrm>
              <a:off x="224" y="224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91" name="Oval 19"/>
            <p:cNvSpPr>
              <a:spLocks noChangeArrowheads="1"/>
            </p:cNvSpPr>
            <p:nvPr/>
          </p:nvSpPr>
          <p:spPr bwMode="auto">
            <a:xfrm>
              <a:off x="336" y="224"/>
              <a:ext cx="78" cy="7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92" name="Oval 20"/>
            <p:cNvSpPr>
              <a:spLocks noChangeArrowheads="1"/>
            </p:cNvSpPr>
            <p:nvPr/>
          </p:nvSpPr>
          <p:spPr bwMode="auto">
            <a:xfrm>
              <a:off x="448" y="224"/>
              <a:ext cx="80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93" name="Oval 21"/>
            <p:cNvSpPr>
              <a:spLocks noChangeArrowheads="1"/>
            </p:cNvSpPr>
            <p:nvPr/>
          </p:nvSpPr>
          <p:spPr bwMode="auto">
            <a:xfrm>
              <a:off x="0" y="33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94" name="Oval 22"/>
            <p:cNvSpPr>
              <a:spLocks noChangeArrowheads="1"/>
            </p:cNvSpPr>
            <p:nvPr/>
          </p:nvSpPr>
          <p:spPr bwMode="auto">
            <a:xfrm>
              <a:off x="112" y="33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95" name="Oval 23"/>
            <p:cNvSpPr>
              <a:spLocks noChangeArrowheads="1"/>
            </p:cNvSpPr>
            <p:nvPr/>
          </p:nvSpPr>
          <p:spPr bwMode="auto">
            <a:xfrm>
              <a:off x="224" y="336"/>
              <a:ext cx="78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96" name="Oval 24"/>
            <p:cNvSpPr>
              <a:spLocks noChangeArrowheads="1"/>
            </p:cNvSpPr>
            <p:nvPr/>
          </p:nvSpPr>
          <p:spPr bwMode="auto">
            <a:xfrm>
              <a:off x="336" y="336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97" name="Oval 25"/>
            <p:cNvSpPr>
              <a:spLocks noChangeArrowheads="1"/>
            </p:cNvSpPr>
            <p:nvPr/>
          </p:nvSpPr>
          <p:spPr bwMode="auto">
            <a:xfrm>
              <a:off x="0" y="44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98" name="Oval 26"/>
            <p:cNvSpPr>
              <a:spLocks noChangeArrowheads="1"/>
            </p:cNvSpPr>
            <p:nvPr/>
          </p:nvSpPr>
          <p:spPr bwMode="auto">
            <a:xfrm>
              <a:off x="112" y="44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099" name="Oval 27"/>
            <p:cNvSpPr>
              <a:spLocks noChangeArrowheads="1"/>
            </p:cNvSpPr>
            <p:nvPr/>
          </p:nvSpPr>
          <p:spPr bwMode="auto">
            <a:xfrm>
              <a:off x="224" y="448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0" name="Oval 28"/>
            <p:cNvSpPr>
              <a:spLocks noChangeArrowheads="1"/>
            </p:cNvSpPr>
            <p:nvPr/>
          </p:nvSpPr>
          <p:spPr bwMode="auto">
            <a:xfrm>
              <a:off x="336" y="448"/>
              <a:ext cx="78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1" name="Oval 29"/>
            <p:cNvSpPr>
              <a:spLocks noChangeArrowheads="1"/>
            </p:cNvSpPr>
            <p:nvPr/>
          </p:nvSpPr>
          <p:spPr bwMode="auto">
            <a:xfrm>
              <a:off x="448" y="44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2" name="Oval 30"/>
            <p:cNvSpPr>
              <a:spLocks noChangeArrowheads="1"/>
            </p:cNvSpPr>
            <p:nvPr/>
          </p:nvSpPr>
          <p:spPr bwMode="auto">
            <a:xfrm>
              <a:off x="0" y="56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3" name="Oval 31"/>
            <p:cNvSpPr>
              <a:spLocks noChangeArrowheads="1"/>
            </p:cNvSpPr>
            <p:nvPr/>
          </p:nvSpPr>
          <p:spPr bwMode="auto">
            <a:xfrm>
              <a:off x="112" y="56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4" name="Oval 32"/>
            <p:cNvSpPr>
              <a:spLocks noChangeArrowheads="1"/>
            </p:cNvSpPr>
            <p:nvPr/>
          </p:nvSpPr>
          <p:spPr bwMode="auto">
            <a:xfrm>
              <a:off x="224" y="560"/>
              <a:ext cx="78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5" name="Oval 33"/>
            <p:cNvSpPr>
              <a:spLocks noChangeArrowheads="1"/>
            </p:cNvSpPr>
            <p:nvPr/>
          </p:nvSpPr>
          <p:spPr bwMode="auto">
            <a:xfrm>
              <a:off x="336" y="560"/>
              <a:ext cx="78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6" name="Oval 34"/>
            <p:cNvSpPr>
              <a:spLocks noChangeArrowheads="1"/>
            </p:cNvSpPr>
            <p:nvPr/>
          </p:nvSpPr>
          <p:spPr bwMode="auto">
            <a:xfrm>
              <a:off x="0" y="672"/>
              <a:ext cx="80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7" name="Oval 35"/>
            <p:cNvSpPr>
              <a:spLocks noChangeArrowheads="1"/>
            </p:cNvSpPr>
            <p:nvPr/>
          </p:nvSpPr>
          <p:spPr bwMode="auto">
            <a:xfrm>
              <a:off x="112" y="672"/>
              <a:ext cx="79" cy="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8" name="Oval 36"/>
            <p:cNvSpPr>
              <a:spLocks noChangeArrowheads="1"/>
            </p:cNvSpPr>
            <p:nvPr/>
          </p:nvSpPr>
          <p:spPr bwMode="auto">
            <a:xfrm>
              <a:off x="224" y="672"/>
              <a:ext cx="78" cy="7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09" name="Oval 37"/>
            <p:cNvSpPr>
              <a:spLocks noChangeArrowheads="1"/>
            </p:cNvSpPr>
            <p:nvPr/>
          </p:nvSpPr>
          <p:spPr bwMode="auto">
            <a:xfrm>
              <a:off x="336" y="672"/>
              <a:ext cx="78" cy="7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10" name="Oval 38"/>
            <p:cNvSpPr>
              <a:spLocks noChangeArrowheads="1"/>
            </p:cNvSpPr>
            <p:nvPr/>
          </p:nvSpPr>
          <p:spPr bwMode="auto">
            <a:xfrm>
              <a:off x="112" y="78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  <p:sp>
          <p:nvSpPr>
            <p:cNvPr id="3111" name="Oval 39"/>
            <p:cNvSpPr>
              <a:spLocks noChangeArrowheads="1"/>
            </p:cNvSpPr>
            <p:nvPr/>
          </p:nvSpPr>
          <p:spPr bwMode="auto">
            <a:xfrm>
              <a:off x="336" y="784"/>
              <a:ext cx="78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>
                <a:solidFill>
                  <a:srgbClr val="000000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  <p:sldLayoutId id="2147484658" r:id="rId4"/>
    <p:sldLayoutId id="2147484659" r:id="rId5"/>
    <p:sldLayoutId id="2147484660" r:id="rId6"/>
    <p:sldLayoutId id="2147484661" r:id="rId7"/>
    <p:sldLayoutId id="2147484662" r:id="rId8"/>
    <p:sldLayoutId id="2147484663" r:id="rId9"/>
    <p:sldLayoutId id="2147484664" r:id="rId10"/>
    <p:sldLayoutId id="2147484665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anose="05000000000000000000" pitchFamily="2" charset="2"/>
        <a:buChar char="l"/>
        <a:defRPr sz="2400">
          <a:solidFill>
            <a:schemeClr val="tx1"/>
          </a:solidFill>
          <a:latin typeface="+mn-lt"/>
          <a:ea typeface="+mn-ea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C4A027E0-E048-42E7-9531-6DC0AC6960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6" r:id="rId1"/>
    <p:sldLayoutId id="2147484667" r:id="rId2"/>
    <p:sldLayoutId id="2147484668" r:id="rId3"/>
    <p:sldLayoutId id="2147484669" r:id="rId4"/>
    <p:sldLayoutId id="2147484670" r:id="rId5"/>
    <p:sldLayoutId id="2147484671" r:id="rId6"/>
    <p:sldLayoutId id="2147484672" r:id="rId7"/>
    <p:sldLayoutId id="2147484673" r:id="rId8"/>
    <p:sldLayoutId id="2147484674" r:id="rId9"/>
    <p:sldLayoutId id="2147484675" r:id="rId10"/>
    <p:sldLayoutId id="214748467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13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5.bin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151.wmf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3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wmf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157.w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56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wmf"/><Relationship Id="rId3" Type="http://schemas.openxmlformats.org/officeDocument/2006/relationships/oleObject" Target="../embeddings/oleObject94.bin"/><Relationship Id="rId7" Type="http://schemas.openxmlformats.org/officeDocument/2006/relationships/oleObject" Target="../embeddings/oleObject96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60.wmf"/><Relationship Id="rId5" Type="http://schemas.openxmlformats.org/officeDocument/2006/relationships/oleObject" Target="../embeddings/oleObject95.bin"/><Relationship Id="rId4" Type="http://schemas.openxmlformats.org/officeDocument/2006/relationships/image" Target="../media/image159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63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62.wmf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65.w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64.w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68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16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4.w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wmf"/><Relationship Id="rId3" Type="http://schemas.openxmlformats.org/officeDocument/2006/relationships/oleObject" Target="../embeddings/oleObject103.bin"/><Relationship Id="rId7" Type="http://schemas.openxmlformats.org/officeDocument/2006/relationships/oleObject" Target="../embeddings/oleObject105.bin"/><Relationship Id="rId12" Type="http://schemas.openxmlformats.org/officeDocument/2006/relationships/image" Target="../media/image172.wmf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69.wmf"/><Relationship Id="rId11" Type="http://schemas.openxmlformats.org/officeDocument/2006/relationships/oleObject" Target="../embeddings/oleObject107.bin"/><Relationship Id="rId5" Type="http://schemas.openxmlformats.org/officeDocument/2006/relationships/oleObject" Target="../embeddings/oleObject104.bin"/><Relationship Id="rId10" Type="http://schemas.openxmlformats.org/officeDocument/2006/relationships/image" Target="../media/image171.wmf"/><Relationship Id="rId4" Type="http://schemas.openxmlformats.org/officeDocument/2006/relationships/image" Target="../media/image168.wmf"/><Relationship Id="rId9" Type="http://schemas.openxmlformats.org/officeDocument/2006/relationships/oleObject" Target="../embeddings/oleObject106.bin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173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174.w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175.wmf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60.vml"/><Relationship Id="rId6" Type="http://schemas.openxmlformats.org/officeDocument/2006/relationships/image" Target="../media/image177.wmf"/><Relationship Id="rId5" Type="http://schemas.openxmlformats.org/officeDocument/2006/relationships/oleObject" Target="../embeddings/oleObject112.bin"/><Relationship Id="rId4" Type="http://schemas.openxmlformats.org/officeDocument/2006/relationships/image" Target="../media/image176.wmf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178.wmf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8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8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8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84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8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8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87.wmf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115.bin"/><Relationship Id="rId5" Type="http://schemas.openxmlformats.org/officeDocument/2006/relationships/image" Target="../media/image186.wmf"/><Relationship Id="rId4" Type="http://schemas.openxmlformats.org/officeDocument/2006/relationships/oleObject" Target="../embeddings/oleObject114.bin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84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8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8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84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8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0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slideLayout" Target="../slideLayouts/slideLayout84.xml"/><Relationship Id="rId1" Type="http://schemas.openxmlformats.org/officeDocument/2006/relationships/vmlDrawing" Target="../drawings/vmlDrawing63.vml"/><Relationship Id="rId5" Type="http://schemas.openxmlformats.org/officeDocument/2006/relationships/image" Target="../media/image195.wmf"/><Relationship Id="rId4" Type="http://schemas.openxmlformats.org/officeDocument/2006/relationships/oleObject" Target="../embeddings/oleObject116.bin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1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3.png"/><Relationship Id="rId4" Type="http://schemas.openxmlformats.org/officeDocument/2006/relationships/image" Target="../media/image2.png"/><Relationship Id="rId9" Type="http://schemas.openxmlformats.org/officeDocument/2006/relationships/image" Target="../media/image22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3" Type="http://schemas.openxmlformats.org/officeDocument/2006/relationships/notesSlide" Target="../notesSlides/notesSlide2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5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40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29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7.bin"/><Relationship Id="rId4" Type="http://schemas.openxmlformats.org/officeDocument/2006/relationships/image" Target="../media/image31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3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5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35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22.bin"/><Relationship Id="rId12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43.png"/><Relationship Id="rId11" Type="http://schemas.openxmlformats.org/officeDocument/2006/relationships/image" Target="../media/image13.wmf"/><Relationship Id="rId5" Type="http://schemas.openxmlformats.org/officeDocument/2006/relationships/image" Target="../media/image2.png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1.png"/><Relationship Id="rId9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9.png"/><Relationship Id="rId11" Type="http://schemas.openxmlformats.org/officeDocument/2006/relationships/image" Target="../media/image13.wmf"/><Relationship Id="rId5" Type="http://schemas.openxmlformats.org/officeDocument/2006/relationships/image" Target="../media/image2.png"/><Relationship Id="rId10" Type="http://schemas.openxmlformats.org/officeDocument/2006/relationships/oleObject" Target="../embeddings/oleObject25.bin"/><Relationship Id="rId4" Type="http://schemas.openxmlformats.org/officeDocument/2006/relationships/image" Target="../media/image1.png"/><Relationship Id="rId9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5.png"/><Relationship Id="rId11" Type="http://schemas.openxmlformats.org/officeDocument/2006/relationships/image" Target="../media/image13.wmf"/><Relationship Id="rId5" Type="http://schemas.openxmlformats.org/officeDocument/2006/relationships/image" Target="../media/image2.png"/><Relationship Id="rId10" Type="http://schemas.openxmlformats.org/officeDocument/2006/relationships/oleObject" Target="../embeddings/oleObject27.bin"/><Relationship Id="rId4" Type="http://schemas.openxmlformats.org/officeDocument/2006/relationships/image" Target="../media/image1.png"/><Relationship Id="rId9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60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6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9.bin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13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62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3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35.bin"/><Relationship Id="rId4" Type="http://schemas.openxmlformats.org/officeDocument/2006/relationships/image" Target="../media/image65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wmf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38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37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71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73.wmf"/><Relationship Id="rId4" Type="http://schemas.openxmlformats.org/officeDocument/2006/relationships/oleObject" Target="../embeddings/oleObject41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75.wmf"/><Relationship Id="rId4" Type="http://schemas.openxmlformats.org/officeDocument/2006/relationships/oleObject" Target="../embeddings/oleObject42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77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6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78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81.w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7" Type="http://schemas.openxmlformats.org/officeDocument/2006/relationships/image" Target="../media/image8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4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86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54.bin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55.bin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5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0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59.bin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w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15.wmf"/><Relationship Id="rId5" Type="http://schemas.openxmlformats.org/officeDocument/2006/relationships/oleObject" Target="../embeddings/oleObject62.bin"/><Relationship Id="rId10" Type="http://schemas.openxmlformats.org/officeDocument/2006/relationships/image" Target="../media/image117.wmf"/><Relationship Id="rId4" Type="http://schemas.openxmlformats.org/officeDocument/2006/relationships/image" Target="../media/image114.wmf"/><Relationship Id="rId9" Type="http://schemas.openxmlformats.org/officeDocument/2006/relationships/oleObject" Target="../embeddings/oleObject64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114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67.bin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68.bin"/><Relationship Id="rId4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wmf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22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121.wmf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wmf"/><Relationship Id="rId3" Type="http://schemas.openxmlformats.org/officeDocument/2006/relationships/oleObject" Target="../embeddings/oleObject72.bin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25.wmf"/><Relationship Id="rId5" Type="http://schemas.openxmlformats.org/officeDocument/2006/relationships/oleObject" Target="../embeddings/oleObject73.bin"/><Relationship Id="rId4" Type="http://schemas.openxmlformats.org/officeDocument/2006/relationships/image" Target="../media/image124.w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76.bin"/><Relationship Id="rId4" Type="http://schemas.openxmlformats.org/officeDocument/2006/relationships/image" Target="../media/image127.w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wmf"/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30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29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38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39.wmf"/><Relationship Id="rId5" Type="http://schemas.openxmlformats.org/officeDocument/2006/relationships/oleObject" Target="../embeddings/oleObject81.bin"/><Relationship Id="rId4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83.bin"/><Relationship Id="rId4" Type="http://schemas.openxmlformats.org/officeDocument/2006/relationships/image" Target="../media/image140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wmf"/><Relationship Id="rId3" Type="http://schemas.openxmlformats.org/officeDocument/2006/relationships/oleObject" Target="../embeddings/oleObject84.bin"/><Relationship Id="rId7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43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42.wmf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wmf"/><Relationship Id="rId3" Type="http://schemas.openxmlformats.org/officeDocument/2006/relationships/image" Target="../media/image1.png"/><Relationship Id="rId7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45.w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73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147.wmf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2"/>
          <p:cNvSpPr>
            <a:spLocks noGrp="1" noChangeArrowheads="1"/>
          </p:cNvSpPr>
          <p:nvPr>
            <p:ph type="ctrTitle"/>
          </p:nvPr>
        </p:nvSpPr>
        <p:spPr>
          <a:xfrm>
            <a:off x="152400" y="1219200"/>
            <a:ext cx="8763000" cy="14700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dirty="0" smtClean="0">
                <a:latin typeface="+mn-lt"/>
                <a:ea typeface="黑体" panose="02010609060101010101" pitchFamily="49" charset="-122"/>
              </a:rPr>
              <a:t>Copula</a:t>
            </a:r>
            <a:r>
              <a:rPr lang="zh-CN" altLang="en-US" sz="4000" dirty="0" smtClean="0">
                <a:latin typeface="+mn-lt"/>
                <a:ea typeface="黑体" panose="02010609060101010101" pitchFamily="49" charset="-122"/>
              </a:rPr>
              <a:t>和相依风险模型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276600" y="2895600"/>
            <a:ext cx="5105400" cy="19812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zh-CN" altLang="en-US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李政宵</a:t>
            </a:r>
            <a:endParaRPr lang="en-US" altLang="zh-CN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eaLnBrk="1" hangingPunct="1">
              <a:lnSpc>
                <a:spcPct val="80000"/>
              </a:lnSpc>
            </a:pPr>
            <a:endParaRPr lang="zh-CN" altLang="en-US" b="1" dirty="0" smtClean="0"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pPr algn="ctr" eaLnBrk="1" hangingPunct="1">
              <a:lnSpc>
                <a:spcPct val="80000"/>
              </a:lnSpc>
            </a:pPr>
            <a:r>
              <a:rPr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对外经济贸易大学 保险学院</a:t>
            </a:r>
          </a:p>
          <a:p>
            <a:pPr algn="ctr" eaLnBrk="1" hangingPunct="1">
              <a:lnSpc>
                <a:spcPct val="80000"/>
              </a:lnSpc>
            </a:pPr>
            <a:r>
              <a:rPr lang="en-US" altLang="zh-CN" sz="24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Email</a:t>
            </a:r>
            <a:r>
              <a:rPr lang="zh-CN" altLang="en-US" sz="24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：</a:t>
            </a:r>
            <a:r>
              <a:rPr lang="en-US" altLang="zh-CN" sz="2400" b="1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li_zhengxiao@126.com</a:t>
            </a:r>
            <a:r>
              <a:rPr lang="en-US" altLang="zh-CN" sz="24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     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TextBox 10"/>
          <p:cNvSpPr txBox="1">
            <a:spLocks noChangeArrowheads="1"/>
          </p:cNvSpPr>
          <p:nvPr/>
        </p:nvSpPr>
        <p:spPr bwMode="auto">
          <a:xfrm>
            <a:off x="6607175" y="158750"/>
            <a:ext cx="2536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Introduction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2085006"/>
              </p:ext>
            </p:extLst>
          </p:nvPr>
        </p:nvGraphicFramePr>
        <p:xfrm>
          <a:off x="187325" y="2270125"/>
          <a:ext cx="8983663" cy="344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3" name="Equation" r:id="rId5" imgW="4114800" imgH="1574640" progId="Equation.DSMT4">
                  <p:embed/>
                </p:oleObj>
              </mc:Choice>
              <mc:Fallback>
                <p:oleObj name="Equation" r:id="rId5" imgW="4114800" imgH="1574640" progId="Equation.DSMT4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7325" y="2270125"/>
                        <a:ext cx="8983663" cy="344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025271"/>
              </p:ext>
            </p:extLst>
          </p:nvPr>
        </p:nvGraphicFramePr>
        <p:xfrm>
          <a:off x="158750" y="1447800"/>
          <a:ext cx="5237163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4" name="Equation" r:id="rId7" imgW="2374560" imgH="228600" progId="Equation.DSMT4">
                  <p:embed/>
                </p:oleObj>
              </mc:Choice>
              <mc:Fallback>
                <p:oleObj name="Equation" r:id="rId7" imgW="2374560" imgH="228600" progId="Equation.DSMT4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50" y="1447800"/>
                        <a:ext cx="5237163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2" name="对象 9"/>
          <p:cNvGraphicFramePr>
            <a:graphicFrameLocks noChangeAspect="1"/>
          </p:cNvGraphicFramePr>
          <p:nvPr/>
        </p:nvGraphicFramePr>
        <p:xfrm>
          <a:off x="4114800" y="2590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5" name="Equation" r:id="rId9" imgW="435285" imgH="677109" progId="">
                  <p:embed/>
                </p:oleObj>
              </mc:Choice>
              <mc:Fallback>
                <p:oleObj name="Equation" r:id="rId9" imgW="435285" imgH="677109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5908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383" name="TextBox 3"/>
          <p:cNvSpPr txBox="1">
            <a:spLocks noChangeArrowheads="1"/>
          </p:cNvSpPr>
          <p:nvPr/>
        </p:nvSpPr>
        <p:spPr bwMode="auto">
          <a:xfrm>
            <a:off x="323850" y="6030913"/>
            <a:ext cx="6985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/>
              <a:t>注：边际分布和联合分布中都含有相依</a:t>
            </a:r>
            <a:r>
              <a:rPr lang="zh-CN" altLang="en-US" sz="1800" b="1" dirty="0" smtClean="0"/>
              <a:t>关系的度量</a:t>
            </a:r>
            <a:r>
              <a:rPr lang="zh-CN" altLang="en-US" sz="1800" b="1" dirty="0"/>
              <a:t>，解释困难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383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DBDC35B-A0C9-4E99-9F20-38D995C16836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100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6998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730879"/>
              </p:ext>
            </p:extLst>
          </p:nvPr>
        </p:nvGraphicFramePr>
        <p:xfrm>
          <a:off x="2530475" y="2636838"/>
          <a:ext cx="3430588" cy="1223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190" name="Equation" r:id="rId3" imgW="1168200" imgH="419040" progId="Equation.DSMT4">
                  <p:embed/>
                </p:oleObj>
              </mc:Choice>
              <mc:Fallback>
                <p:oleObj name="Equation" r:id="rId3" imgW="1168200" imgH="419040" progId="Equation.DSMT4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5" y="2636838"/>
                        <a:ext cx="3430588" cy="12239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9988" name="Text Box 3"/>
          <p:cNvSpPr txBox="1">
            <a:spLocks noChangeArrowheads="1"/>
          </p:cNvSpPr>
          <p:nvPr/>
        </p:nvSpPr>
        <p:spPr bwMode="auto">
          <a:xfrm>
            <a:off x="1331913" y="1268413"/>
            <a:ext cx="71278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对于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Archimedean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copula,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可以证明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Genest,1986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33778-FC81-44BF-A2F0-0955B0565F08}" type="slidenum">
              <a:rPr lang="zh-CN" altLang="en-US" smtClean="0"/>
              <a:pPr>
                <a:defRPr/>
              </a:pPr>
              <a:t>101</a:t>
            </a:fld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09600" y="914400"/>
            <a:ext cx="4288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/>
              <a:t>阿基米德</a:t>
            </a:r>
            <a:r>
              <a:rPr lang="en-US" altLang="zh-CN" sz="2800" b="1" dirty="0" smtClean="0"/>
              <a:t>Copula</a:t>
            </a:r>
            <a:r>
              <a:rPr lang="zh-CN" altLang="en-US" sz="2800" b="1" dirty="0" smtClean="0"/>
              <a:t>的模拟：</a:t>
            </a:r>
            <a:endParaRPr lang="zh-CN" altLang="en-US" sz="2800" b="1" dirty="0"/>
          </a:p>
        </p:txBody>
      </p:sp>
      <p:sp>
        <p:nvSpPr>
          <p:cNvPr id="3" name="矩形 2"/>
          <p:cNvSpPr/>
          <p:nvPr/>
        </p:nvSpPr>
        <p:spPr>
          <a:xfrm>
            <a:off x="607858" y="1700808"/>
            <a:ext cx="5332294" cy="3998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Aft>
                <a:spcPts val="1000"/>
              </a:spcAft>
            </a:pPr>
            <a:r>
              <a:rPr lang="en-US" altLang="zh-CN" sz="16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options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digits=</a:t>
            </a:r>
            <a:r>
              <a:rPr lang="en-US" altLang="zh-CN" sz="16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6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(copula)</a:t>
            </a:r>
            <a:b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6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frankCopula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8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)  </a:t>
            </a:r>
            <a:r>
              <a:rPr lang="en-US" altLang="zh-CN" sz="16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6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en-US" altLang="zh-CN" sz="1600" i="1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copula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endParaRPr lang="zh-CN" altLang="zh-CN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lnSpc>
                <a:spcPct val="150000"/>
              </a:lnSpc>
              <a:spcAft>
                <a:spcPts val="1000"/>
              </a:spcAft>
            </a:pP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## Frank copula family; Archimedean copula </a:t>
            </a:r>
            <a:b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## Dimension:  2 </a:t>
            </a:r>
            <a:b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## Parameters:</a:t>
            </a:r>
            <a:b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##   </a:t>
            </a:r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param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  =  8</a:t>
            </a:r>
            <a:endParaRPr lang="zh-CN" altLang="zh-CN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lnSpc>
                <a:spcPct val="150000"/>
              </a:lnSpc>
              <a:spcAft>
                <a:spcPts val="1000"/>
              </a:spcAft>
            </a:pP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u =</a:t>
            </a:r>
            <a:r>
              <a:rPr lang="en-US" altLang="zh-CN" sz="16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rCopula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)  </a:t>
            </a:r>
            <a:r>
              <a:rPr lang="en-US" altLang="zh-CN" sz="16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6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en-US" altLang="zh-CN" sz="1600" i="1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copula</a:t>
            </a:r>
            <a:r>
              <a:rPr lang="en-US" altLang="zh-CN" sz="16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的随机数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6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(u)  </a:t>
            </a:r>
            <a:r>
              <a:rPr lang="en-US" altLang="zh-CN" sz="16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               </a:t>
            </a:r>
            <a:r>
              <a:rPr lang="en-US" altLang="zh-CN" sz="1600" i="1" dirty="0" smtClean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6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随机数的散点图</a:t>
            </a:r>
            <a:endParaRPr lang="zh-CN" altLang="zh-CN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5" name="Picture"/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508104" y="3573016"/>
            <a:ext cx="3467497" cy="297562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1775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33778-FC81-44BF-A2F0-0955B0565F08}" type="slidenum">
              <a:rPr lang="zh-CN" altLang="en-US" smtClean="0"/>
              <a:pPr>
                <a:defRPr/>
              </a:pPr>
              <a:t>102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67544" y="692696"/>
            <a:ext cx="7992888" cy="1836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6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dCopula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(u, </a:t>
            </a:r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)  </a:t>
            </a:r>
            <a:r>
              <a:rPr lang="en-US" altLang="zh-CN" sz="16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600" i="1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copula</a:t>
            </a:r>
            <a:r>
              <a:rPr lang="en-US" altLang="zh-CN" sz="16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的密度函数值</a:t>
            </a:r>
            <a:endParaRPr lang="zh-CN" altLang="zh-CN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##  [1] 1.70 4.22 2.36 2.00 2.60 2.12 1.34 2.07 1.90 0.49</a:t>
            </a:r>
            <a:endParaRPr lang="zh-CN" altLang="zh-CN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16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pCopula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(u, </a:t>
            </a:r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)  </a:t>
            </a:r>
            <a:r>
              <a:rPr lang="en-US" altLang="zh-CN" sz="16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600" i="1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copula</a:t>
            </a:r>
            <a:r>
              <a:rPr lang="en-US" altLang="zh-CN" sz="16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的分布函数值</a:t>
            </a:r>
            <a:endParaRPr lang="zh-CN" altLang="zh-CN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##  [1] 0.202 0.912 0.073 0.241 0.754 0.550 0.731 0.583 0.079 0.498</a:t>
            </a:r>
            <a:endParaRPr lang="zh-CN" altLang="zh-CN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16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persp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dCopula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6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col=</a:t>
            </a:r>
            <a:r>
              <a:rPr lang="en-US" altLang="zh-CN" sz="16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'</a:t>
            </a:r>
            <a:r>
              <a:rPr lang="en-US" altLang="zh-CN" sz="1600" dirty="0" err="1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lightblue</a:t>
            </a:r>
            <a:r>
              <a:rPr lang="en-US" altLang="zh-CN" sz="16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'</a:t>
            </a:r>
            <a:r>
              <a:rPr lang="en-US" altLang="zh-CN" sz="1600" dirty="0">
                <a:latin typeface="Consolas" panose="020B0609020204030204" pitchFamily="49" charset="0"/>
                <a:cs typeface="Times New Roman" panose="02020603050405020304" pitchFamily="18" charset="0"/>
              </a:rPr>
              <a:t>)  </a:t>
            </a:r>
            <a:r>
              <a:rPr lang="en-US" altLang="zh-CN" sz="16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6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密度函数</a:t>
            </a:r>
            <a:endParaRPr lang="zh-CN" altLang="zh-CN" sz="16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59939"/>
            <a:ext cx="7819655" cy="426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989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33778-FC81-44BF-A2F0-0955B0565F08}" type="slidenum">
              <a:rPr lang="zh-CN" altLang="en-US" smtClean="0"/>
              <a:pPr>
                <a:defRPr/>
              </a:pPr>
              <a:t>103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043608" y="836712"/>
            <a:ext cx="390363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persp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pCopula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col=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'</a:t>
            </a:r>
            <a:r>
              <a:rPr lang="en-US" altLang="zh-CN" sz="1100" dirty="0" err="1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lightblue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'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分布函数</a:t>
            </a:r>
            <a:endParaRPr lang="zh-CN" altLang="zh-CN" sz="1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25507"/>
            <a:ext cx="8471335" cy="4616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587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33778-FC81-44BF-A2F0-0955B0565F08}" type="slidenum">
              <a:rPr lang="zh-CN" altLang="en-US" smtClean="0"/>
              <a:pPr>
                <a:defRPr/>
              </a:pPr>
              <a:t>104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971600" y="908720"/>
            <a:ext cx="283923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contour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pCopula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   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等高线</a:t>
            </a:r>
            <a:endParaRPr lang="zh-CN" altLang="zh-CN" sz="1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1844825"/>
            <a:ext cx="4364540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0F24731-1ADF-4616-8961-2B892735E63F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105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83299" name="Text Box 2"/>
          <p:cNvSpPr txBox="1">
            <a:spLocks noChangeArrowheads="1"/>
          </p:cNvSpPr>
          <p:nvPr/>
        </p:nvSpPr>
        <p:spPr bwMode="auto">
          <a:xfrm>
            <a:off x="1237129" y="828162"/>
            <a:ext cx="6245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00"/>
                </a:solidFill>
              </a:rPr>
              <a:t>极大似然估计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graphicFrame>
        <p:nvGraphicFramePr>
          <p:cNvPr id="18330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09242"/>
              </p:ext>
            </p:extLst>
          </p:nvPr>
        </p:nvGraphicFramePr>
        <p:xfrm>
          <a:off x="682625" y="1958975"/>
          <a:ext cx="5276850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910" name="Equation" r:id="rId3" imgW="2234880" imgH="253800" progId="Equation.DSMT4">
                  <p:embed/>
                </p:oleObj>
              </mc:Choice>
              <mc:Fallback>
                <p:oleObj name="Equation" r:id="rId3" imgW="2234880" imgH="253800" progId="Equation.DSMT4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1958975"/>
                        <a:ext cx="5276850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1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8628126"/>
              </p:ext>
            </p:extLst>
          </p:nvPr>
        </p:nvGraphicFramePr>
        <p:xfrm>
          <a:off x="668338" y="3163888"/>
          <a:ext cx="8272462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911" name="Equation" r:id="rId5" imgW="3504960" imgH="253800" progId="Equation.DSMT4">
                  <p:embed/>
                </p:oleObj>
              </mc:Choice>
              <mc:Fallback>
                <p:oleObj name="Equation" r:id="rId5" imgW="3504960" imgH="253800" progId="Equation.DSMT4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8338" y="3163888"/>
                        <a:ext cx="8272462" cy="595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009844"/>
              </p:ext>
            </p:extLst>
          </p:nvPr>
        </p:nvGraphicFramePr>
        <p:xfrm>
          <a:off x="808038" y="4495800"/>
          <a:ext cx="764698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3912" name="Equation" r:id="rId7" imgW="3238200" imgH="431640" progId="Equation.DSMT4">
                  <p:embed/>
                </p:oleObj>
              </mc:Choice>
              <mc:Fallback>
                <p:oleObj name="Equation" r:id="rId7" imgW="3238200" imgH="43164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8038" y="4495800"/>
                        <a:ext cx="7646987" cy="1012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4AED266-9636-4F21-A147-EB7B1815DFF7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106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843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0582811"/>
              </p:ext>
            </p:extLst>
          </p:nvPr>
        </p:nvGraphicFramePr>
        <p:xfrm>
          <a:off x="736600" y="333375"/>
          <a:ext cx="7137400" cy="303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4" name="Equation" r:id="rId3" imgW="3022560" imgH="1295280" progId="Equation.DSMT4">
                  <p:embed/>
                </p:oleObj>
              </mc:Choice>
              <mc:Fallback>
                <p:oleObj name="Equation" r:id="rId3" imgW="3022560" imgH="1295280" progId="Equation.DSMT4">
                  <p:embed/>
                  <p:pic>
                    <p:nvPicPr>
                      <p:cNvPr id="0" name="Picture 1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600" y="333375"/>
                        <a:ext cx="7137400" cy="303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78581617"/>
              </p:ext>
            </p:extLst>
          </p:nvPr>
        </p:nvGraphicFramePr>
        <p:xfrm>
          <a:off x="2051720" y="5338846"/>
          <a:ext cx="3096344" cy="9704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5" name="Equation" r:id="rId5" imgW="1409400" imgH="444240" progId="Equation.DSMT4">
                  <p:embed/>
                </p:oleObj>
              </mc:Choice>
              <mc:Fallback>
                <p:oleObj name="Equation" r:id="rId5" imgW="1409400" imgH="444240" progId="Equation.DSMT4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5338846"/>
                        <a:ext cx="3096344" cy="97047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Text Box 4"/>
          <p:cNvSpPr txBox="1">
            <a:spLocks noChangeArrowheads="1"/>
          </p:cNvSpPr>
          <p:nvPr/>
        </p:nvSpPr>
        <p:spPr bwMode="auto">
          <a:xfrm>
            <a:off x="1003300" y="4267200"/>
            <a:ext cx="4796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000000"/>
                </a:solidFill>
              </a:rPr>
              <a:t>令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graphicFrame>
        <p:nvGraphicFramePr>
          <p:cNvPr id="33797" name="Object 5"/>
          <p:cNvGraphicFramePr>
            <a:graphicFrameLocks noChangeAspect="1"/>
          </p:cNvGraphicFramePr>
          <p:nvPr/>
        </p:nvGraphicFramePr>
        <p:xfrm>
          <a:off x="1671638" y="4246563"/>
          <a:ext cx="1511300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36" r:id="rId7" imgW="812800" imgH="254000" progId="">
                  <p:embed/>
                </p:oleObj>
              </mc:Choice>
              <mc:Fallback>
                <p:oleObj r:id="rId7" imgW="812800" imgH="254000" progId="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4246563"/>
                        <a:ext cx="1511300" cy="473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8" name="Text Box 6"/>
          <p:cNvSpPr txBox="1">
            <a:spLocks noChangeArrowheads="1"/>
          </p:cNvSpPr>
          <p:nvPr/>
        </p:nvSpPr>
        <p:spPr bwMode="auto">
          <a:xfrm>
            <a:off x="3312915" y="4267200"/>
            <a:ext cx="54213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000000"/>
                </a:solidFill>
              </a:rPr>
              <a:t>表示求得的边际分布，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33799" name="Text Box 7"/>
          <p:cNvSpPr txBox="1">
            <a:spLocks noChangeArrowheads="1"/>
          </p:cNvSpPr>
          <p:nvPr/>
        </p:nvSpPr>
        <p:spPr bwMode="auto">
          <a:xfrm>
            <a:off x="959514" y="5559888"/>
            <a:ext cx="11721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000000"/>
                </a:solidFill>
              </a:rPr>
              <a:t>则极大化</a:t>
            </a:r>
            <a:r>
              <a:rPr lang="en-US" altLang="zh-CN" sz="1800" dirty="0" smtClean="0">
                <a:solidFill>
                  <a:srgbClr val="000000"/>
                </a:solidFill>
              </a:rPr>
              <a:t> 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33800" name="Text Box 8"/>
          <p:cNvSpPr txBox="1">
            <a:spLocks noChangeArrowheads="1"/>
          </p:cNvSpPr>
          <p:nvPr/>
        </p:nvSpPr>
        <p:spPr bwMode="auto">
          <a:xfrm>
            <a:off x="5148064" y="5579948"/>
            <a:ext cx="3586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000000"/>
                </a:solidFill>
              </a:rPr>
              <a:t>求得</a:t>
            </a:r>
            <a:r>
              <a:rPr lang="en-US" altLang="zh-CN" sz="1800" dirty="0" smtClean="0">
                <a:solidFill>
                  <a:srgbClr val="000000"/>
                </a:solidFill>
              </a:rPr>
              <a:t>copula</a:t>
            </a:r>
            <a:r>
              <a:rPr lang="zh-CN" altLang="en-US" sz="1800" dirty="0" smtClean="0">
                <a:solidFill>
                  <a:srgbClr val="000000"/>
                </a:solidFill>
              </a:rPr>
              <a:t>参数的估计值。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sp>
        <p:nvSpPr>
          <p:cNvPr id="33801" name="Text Box 9"/>
          <p:cNvSpPr txBox="1">
            <a:spLocks noChangeArrowheads="1"/>
          </p:cNvSpPr>
          <p:nvPr/>
        </p:nvSpPr>
        <p:spPr bwMode="auto">
          <a:xfrm>
            <a:off x="959514" y="3597347"/>
            <a:ext cx="786923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极大化 </a:t>
            </a:r>
            <a:r>
              <a:rPr lang="en-US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1800" i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求得边际分布的参数估计值。</a:t>
            </a:r>
            <a:endParaRPr lang="en-US" altLang="zh-CN" sz="1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6" grpId="0" autoUpdateAnimBg="0"/>
      <p:bldP spid="33798" grpId="0" autoUpdateAnimBg="0"/>
      <p:bldP spid="33799" grpId="0" autoUpdateAnimBg="0"/>
      <p:bldP spid="33800" grpId="0" autoUpdateAnimBg="0"/>
      <p:bldP spid="33801" grpId="0" autoUpdateAnimBg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06CCE8C-CA22-49BA-AE78-7D204E1B2A91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107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8534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0379934"/>
              </p:ext>
            </p:extLst>
          </p:nvPr>
        </p:nvGraphicFramePr>
        <p:xfrm>
          <a:off x="1406525" y="2205038"/>
          <a:ext cx="5972175" cy="113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54" name="Equation" r:id="rId3" imgW="2527200" imgH="482400" progId="Equation.DSMT4">
                  <p:embed/>
                </p:oleObj>
              </mc:Choice>
              <mc:Fallback>
                <p:oleObj name="Equation" r:id="rId3" imgW="2527200" imgH="482400" progId="Equation.DSMT4">
                  <p:embed/>
                  <p:pic>
                    <p:nvPicPr>
                      <p:cNvPr id="0" name="Picture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6525" y="2205038"/>
                        <a:ext cx="5972175" cy="1130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5348" name="Text Box 3"/>
          <p:cNvSpPr txBox="1">
            <a:spLocks noChangeArrowheads="1"/>
          </p:cNvSpPr>
          <p:nvPr/>
        </p:nvSpPr>
        <p:spPr bwMode="auto">
          <a:xfrm>
            <a:off x="611188" y="981075"/>
            <a:ext cx="75612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0000"/>
                </a:solidFill>
              </a:rPr>
              <a:t>Copula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的半参数估计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7289990"/>
              </p:ext>
            </p:extLst>
          </p:nvPr>
        </p:nvGraphicFramePr>
        <p:xfrm>
          <a:off x="2136795" y="4293096"/>
          <a:ext cx="3324225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55" name="Equation" r:id="rId5" imgW="1409400" imgH="444240" progId="Equation.DSMT4">
                  <p:embed/>
                </p:oleObj>
              </mc:Choice>
              <mc:Fallback>
                <p:oleObj name="Equation" r:id="rId5" imgW="1409400" imgH="444240" progId="Equation.DSMT4">
                  <p:embed/>
                  <p:pic>
                    <p:nvPicPr>
                      <p:cNvPr id="0" name="Picture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95" y="4293096"/>
                        <a:ext cx="3324225" cy="1041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259632" y="4581128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极大化                                                        求得</a:t>
            </a:r>
            <a:r>
              <a:rPr lang="en-US" altLang="zh-CN" dirty="0" smtClean="0"/>
              <a:t>Copula</a:t>
            </a:r>
            <a:r>
              <a:rPr lang="zh-CN" altLang="en-US" dirty="0" smtClean="0"/>
              <a:t>的参数。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2F6AC2A-1B6B-4E46-959D-2E606F366064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108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1693"/>
              </p:ext>
            </p:extLst>
          </p:nvPr>
        </p:nvGraphicFramePr>
        <p:xfrm>
          <a:off x="1490663" y="5260975"/>
          <a:ext cx="5092700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86" name="Equation" r:id="rId3" imgW="2539800" imgH="495000" progId="Equation.DSMT4">
                  <p:embed/>
                </p:oleObj>
              </mc:Choice>
              <mc:Fallback>
                <p:oleObj name="Equation" r:id="rId3" imgW="2539800" imgH="495000" progId="Equation.DSMT4">
                  <p:embed/>
                  <p:pic>
                    <p:nvPicPr>
                      <p:cNvPr id="0" name="Picture 1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5260975"/>
                        <a:ext cx="5092700" cy="9842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281937"/>
              </p:ext>
            </p:extLst>
          </p:nvPr>
        </p:nvGraphicFramePr>
        <p:xfrm>
          <a:off x="375912" y="1772816"/>
          <a:ext cx="8058175" cy="1256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87" name="Equation" r:id="rId5" imgW="4381200" imgH="685800" progId="Equation.DSMT4">
                  <p:embed/>
                </p:oleObj>
              </mc:Choice>
              <mc:Fallback>
                <p:oleObj name="Equation" r:id="rId5" imgW="4381200" imgH="685800" progId="Equation.DSMT4">
                  <p:embed/>
                  <p:pic>
                    <p:nvPicPr>
                      <p:cNvPr id="0" name="Picture 19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912" y="1772816"/>
                        <a:ext cx="8058175" cy="125659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971600" y="3519487"/>
            <a:ext cx="141577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对于样本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368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6709221"/>
              </p:ext>
            </p:extLst>
          </p:nvPr>
        </p:nvGraphicFramePr>
        <p:xfrm>
          <a:off x="2387372" y="3519487"/>
          <a:ext cx="2808287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988" r:id="rId7" imgW="1423018" imgH="241405" progId="">
                  <p:embed/>
                </p:oleObj>
              </mc:Choice>
              <mc:Fallback>
                <p:oleObj r:id="rId7" imgW="1423018" imgH="241405" progId="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7372" y="3519487"/>
                        <a:ext cx="2808287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972313" y="4205721"/>
            <a:ext cx="47067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‒1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)/2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对不同的观察值，故有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sp>
        <p:nvSpPr>
          <p:cNvPr id="186376" name="Text Box 7"/>
          <p:cNvSpPr txBox="1">
            <a:spLocks noChangeArrowheads="1"/>
          </p:cNvSpPr>
          <p:nvPr/>
        </p:nvSpPr>
        <p:spPr bwMode="auto">
          <a:xfrm>
            <a:off x="2522240" y="866329"/>
            <a:ext cx="234551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00CC"/>
                </a:solidFill>
                <a:sym typeface="Symbol" panose="05050102010706020507" pitchFamily="18" charset="2"/>
              </a:rPr>
              <a:t>  </a:t>
            </a:r>
            <a:r>
              <a:rPr lang="zh-CN" altLang="en-US" sz="2400" b="1" dirty="0" smtClean="0">
                <a:solidFill>
                  <a:srgbClr val="0000CC"/>
                </a:solidFill>
              </a:rPr>
              <a:t>的半参数估计</a:t>
            </a:r>
            <a:endParaRPr lang="en-US" altLang="zh-CN" sz="2400" b="1" dirty="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8" grpId="0" autoUpdateAnimBg="0"/>
      <p:bldP spid="36870" grpId="0" autoUpdateAnimBg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1" indent="0">
              <a:buClr>
                <a:schemeClr val="tx2"/>
              </a:buClr>
              <a:buSzPct val="65000"/>
              <a:buNone/>
            </a:pPr>
            <a:r>
              <a:rPr lang="zh-CN" altLang="en-US" b="1" dirty="0"/>
              <a:t>已知</a:t>
            </a:r>
            <a:r>
              <a:rPr lang="en-US" altLang="zh-CN" b="1" dirty="0"/>
              <a:t> (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1</a:t>
            </a:r>
            <a:r>
              <a:rPr lang="en-US" altLang="zh-CN" b="1" dirty="0"/>
              <a:t>, 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2</a:t>
            </a:r>
            <a:r>
              <a:rPr lang="en-US" altLang="zh-CN" b="1" dirty="0"/>
              <a:t>)</a:t>
            </a:r>
            <a:r>
              <a:rPr lang="zh-CN" altLang="en-US" b="1" dirty="0"/>
              <a:t>服从二元正态分布，边际分布的均值分别</a:t>
            </a:r>
            <a:r>
              <a:rPr lang="zh-CN" altLang="en-US" b="1" dirty="0" smtClean="0"/>
              <a:t>为</a:t>
            </a:r>
            <a:r>
              <a:rPr lang="en-US" altLang="zh-CN" b="1" dirty="0" smtClean="0"/>
              <a:t>10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 20</a:t>
            </a:r>
            <a:r>
              <a:rPr lang="zh-CN" altLang="en-US" b="1" dirty="0" smtClean="0"/>
              <a:t>，</a:t>
            </a:r>
            <a:r>
              <a:rPr lang="zh-CN" altLang="en-US" b="1" dirty="0"/>
              <a:t>标准差分别</a:t>
            </a:r>
            <a:r>
              <a:rPr lang="zh-CN" altLang="en-US" b="1" dirty="0" smtClean="0"/>
              <a:t>为</a:t>
            </a:r>
            <a:r>
              <a:rPr lang="en-US" altLang="zh-CN" b="1" dirty="0" smtClean="0"/>
              <a:t>5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8</a:t>
            </a:r>
            <a:r>
              <a:rPr lang="zh-CN" altLang="en-US" b="1" dirty="0" smtClean="0"/>
              <a:t>，</a:t>
            </a:r>
            <a:r>
              <a:rPr lang="zh-CN" altLang="en-US" b="1" dirty="0"/>
              <a:t>相关系数为</a:t>
            </a:r>
            <a:r>
              <a:rPr lang="en-US" altLang="zh-CN" b="1" dirty="0"/>
              <a:t>0.6</a:t>
            </a:r>
            <a:r>
              <a:rPr lang="zh-CN" altLang="en-US" b="1" dirty="0" smtClean="0"/>
              <a:t>。模拟二</a:t>
            </a:r>
            <a:r>
              <a:rPr lang="zh-CN" altLang="en-US" b="1" dirty="0"/>
              <a:t>元正态分布中隐含的正态</a:t>
            </a:r>
            <a:r>
              <a:rPr lang="en-US" altLang="zh-CN" b="1" dirty="0"/>
              <a:t>Copula</a:t>
            </a:r>
            <a:r>
              <a:rPr lang="zh-CN" altLang="en-US" b="1" dirty="0"/>
              <a:t>的随机观察</a:t>
            </a:r>
            <a:r>
              <a:rPr lang="zh-CN" altLang="en-US" b="1" dirty="0" smtClean="0"/>
              <a:t>值，据此估计</a:t>
            </a:r>
            <a:r>
              <a:rPr lang="en-US" altLang="zh-CN" b="1" dirty="0">
                <a:sym typeface="Symbol" panose="05050102010706020507" pitchFamily="18" charset="2"/>
              </a:rPr>
              <a:t> </a:t>
            </a:r>
            <a:r>
              <a:rPr lang="zh-CN" altLang="en-US" b="1" dirty="0" smtClean="0"/>
              <a:t>，并绘图表示样本量与估计精度的关系。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33778-FC81-44BF-A2F0-0955B0565F08}" type="slidenum">
              <a:rPr lang="zh-CN" altLang="en-US" smtClean="0"/>
              <a:pPr>
                <a:defRPr/>
              </a:pPr>
              <a:t>109</a:t>
            </a:fld>
            <a:endParaRPr lang="en-US" altLang="zh-CN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394976"/>
              </p:ext>
            </p:extLst>
          </p:nvPr>
        </p:nvGraphicFramePr>
        <p:xfrm>
          <a:off x="539552" y="4869160"/>
          <a:ext cx="360045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46" name="Equation" r:id="rId3" imgW="1562100" imgH="393700" progId="Equation.DSMT4">
                  <p:embed/>
                </p:oleObj>
              </mc:Choice>
              <mc:Fallback>
                <p:oleObj name="Equation" r:id="rId3" imgW="1562100" imgH="3937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4869160"/>
                        <a:ext cx="3600450" cy="90805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510988" y="5941497"/>
            <a:ext cx="3371436" cy="369332"/>
          </a:xfrm>
          <a:prstGeom prst="rect">
            <a:avLst/>
          </a:prstGeom>
          <a:solidFill>
            <a:schemeClr val="accent1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精确值：</a:t>
            </a:r>
            <a:r>
              <a:rPr lang="en-US" altLang="zh-CN" dirty="0" smtClean="0"/>
              <a:t> 2/pi * </a:t>
            </a:r>
            <a:r>
              <a:rPr lang="en-US" altLang="zh-CN" dirty="0" err="1" smtClean="0"/>
              <a:t>asin</a:t>
            </a:r>
            <a:r>
              <a:rPr lang="en-US" altLang="zh-CN" dirty="0" smtClean="0"/>
              <a:t>(0.6) = 0.41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326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7713070"/>
              </p:ext>
            </p:extLst>
          </p:nvPr>
        </p:nvGraphicFramePr>
        <p:xfrm>
          <a:off x="344473" y="1689286"/>
          <a:ext cx="5719763" cy="1939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84" name="Equation" r:id="rId3" imgW="2387520" imgH="901440" progId="">
                  <p:embed/>
                </p:oleObj>
              </mc:Choice>
              <mc:Fallback>
                <p:oleObj name="Equation" r:id="rId3" imgW="2387520" imgH="901440" progId="">
                  <p:embed/>
                  <p:pic>
                    <p:nvPicPr>
                      <p:cNvPr id="0" name="Picture 2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73" y="1689286"/>
                        <a:ext cx="5719763" cy="1939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5562600" y="3998259"/>
            <a:ext cx="3140075" cy="2843680"/>
            <a:chOff x="5076056" y="1340768"/>
            <a:chExt cx="3596994" cy="3282384"/>
          </a:xfrm>
        </p:grpSpPr>
        <p:cxnSp>
          <p:nvCxnSpPr>
            <p:cNvPr id="8" name="直接箭头连接符 7"/>
            <p:cNvCxnSpPr/>
            <p:nvPr/>
          </p:nvCxnSpPr>
          <p:spPr>
            <a:xfrm>
              <a:off x="5576079" y="4167617"/>
              <a:ext cx="3096971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0" name="直接箭头连接符 9"/>
            <p:cNvCxnSpPr/>
            <p:nvPr/>
          </p:nvCxnSpPr>
          <p:spPr>
            <a:xfrm flipV="1">
              <a:off x="5580842" y="1340768"/>
              <a:ext cx="0" cy="2807803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aphicFrame>
          <p:nvGraphicFramePr>
            <p:cNvPr id="99335" name="对象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9195810"/>
                </p:ext>
              </p:extLst>
            </p:nvPr>
          </p:nvGraphicFramePr>
          <p:xfrm>
            <a:off x="6944858" y="4096291"/>
            <a:ext cx="402813" cy="52686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985" name="Equation" r:id="rId5" imgW="152334" imgH="228501" progId="">
                    <p:embed/>
                  </p:oleObj>
                </mc:Choice>
                <mc:Fallback>
                  <p:oleObj name="Equation" r:id="rId5" imgW="152334" imgH="228501" progId="">
                    <p:embed/>
                    <p:pic>
                      <p:nvPicPr>
                        <p:cNvPr id="0" name="Picture 2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944858" y="4096291"/>
                          <a:ext cx="402813" cy="52686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9336" name="对象 17"/>
            <p:cNvGraphicFramePr>
              <a:graphicFrameLocks noChangeAspect="1"/>
            </p:cNvGraphicFramePr>
            <p:nvPr/>
          </p:nvGraphicFramePr>
          <p:xfrm>
            <a:off x="5076056" y="2453115"/>
            <a:ext cx="372137" cy="5078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9986" name="Equation" r:id="rId7" imgW="165028" imgH="228501" progId="">
                    <p:embed/>
                  </p:oleObj>
                </mc:Choice>
                <mc:Fallback>
                  <p:oleObj name="Equation" r:id="rId7" imgW="165028" imgH="228501" progId="">
                    <p:embed/>
                    <p:pic>
                      <p:nvPicPr>
                        <p:cNvPr id="0" name="Picture 2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76056" y="2453115"/>
                          <a:ext cx="372137" cy="5078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24" name="直接连接符 23"/>
            <p:cNvCxnSpPr/>
            <p:nvPr/>
          </p:nvCxnSpPr>
          <p:spPr>
            <a:xfrm>
              <a:off x="6607873" y="1701069"/>
              <a:ext cx="484150" cy="36030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6274524" y="1745511"/>
              <a:ext cx="817499" cy="607907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5796265" y="1700273"/>
              <a:ext cx="1284647" cy="937260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5726880" y="1913757"/>
              <a:ext cx="1365143" cy="1014237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5737991" y="2231202"/>
              <a:ext cx="1365143" cy="1014237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715768" y="2512140"/>
              <a:ext cx="1365143" cy="101423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5715768" y="2769271"/>
              <a:ext cx="1365143" cy="1014238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/>
            <p:nvPr/>
          </p:nvCxnSpPr>
          <p:spPr>
            <a:xfrm>
              <a:off x="5682434" y="3020053"/>
              <a:ext cx="1166721" cy="866625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>
              <a:off x="5711006" y="3354958"/>
              <a:ext cx="687333" cy="511087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5682434" y="3566058"/>
              <a:ext cx="371446" cy="276177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直接连接符 1034"/>
            <p:cNvCxnSpPr/>
            <p:nvPr/>
          </p:nvCxnSpPr>
          <p:spPr>
            <a:xfrm flipH="1">
              <a:off x="8173026" y="3610501"/>
              <a:ext cx="215883" cy="27617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7920634" y="3453366"/>
              <a:ext cx="360334" cy="46029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 flipH="1">
              <a:off x="7703163" y="3245439"/>
              <a:ext cx="520659" cy="668222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 flipH="1">
              <a:off x="7453945" y="3020053"/>
              <a:ext cx="719081" cy="892021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H="1">
              <a:off x="7222188" y="2927994"/>
              <a:ext cx="766702" cy="95233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H="1">
              <a:off x="6934873" y="2959738"/>
              <a:ext cx="768290" cy="95392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flipH="1">
              <a:off x="6671368" y="2927994"/>
              <a:ext cx="806387" cy="100154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 flipH="1">
              <a:off x="6204680" y="2959738"/>
              <a:ext cx="806387" cy="100312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 flipH="1">
              <a:off x="5974511" y="2951802"/>
              <a:ext cx="806387" cy="1003127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5774501" y="2918470"/>
              <a:ext cx="806387" cy="1001540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 flipH="1">
              <a:off x="5650686" y="2951802"/>
              <a:ext cx="715906" cy="89043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直接连接符 76"/>
            <p:cNvCxnSpPr/>
            <p:nvPr/>
          </p:nvCxnSpPr>
          <p:spPr>
            <a:xfrm flipH="1">
              <a:off x="5711006" y="2918470"/>
              <a:ext cx="466689" cy="580925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直接连接符 78"/>
            <p:cNvCxnSpPr/>
            <p:nvPr/>
          </p:nvCxnSpPr>
          <p:spPr>
            <a:xfrm flipH="1">
              <a:off x="5711006" y="2937517"/>
              <a:ext cx="233344" cy="290463"/>
            </a:xfrm>
            <a:prstGeom prst="line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3" name="直接连接符 1052"/>
            <p:cNvCxnSpPr/>
            <p:nvPr/>
          </p:nvCxnSpPr>
          <p:spPr>
            <a:xfrm>
              <a:off x="7345545" y="1756622"/>
              <a:ext cx="1069891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7361877" y="1913757"/>
              <a:ext cx="102703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7363464" y="2066131"/>
              <a:ext cx="10254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7363464" y="2231202"/>
              <a:ext cx="10254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7361877" y="2393099"/>
              <a:ext cx="1027032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7363464" y="2564519"/>
              <a:ext cx="102544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160280" y="1648690"/>
              <a:ext cx="0" cy="2518928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576079" y="2745463"/>
              <a:ext cx="2736636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33" name="标题 32"/>
          <p:cNvSpPr>
            <a:spLocks noGrp="1"/>
          </p:cNvSpPr>
          <p:nvPr>
            <p:ph type="title"/>
          </p:nvPr>
        </p:nvSpPr>
        <p:spPr>
          <a:xfrm>
            <a:off x="368300" y="0"/>
            <a:ext cx="7543800" cy="1066800"/>
          </a:xfrm>
        </p:spPr>
        <p:txBody>
          <a:bodyPr/>
          <a:lstStyle/>
          <a:p>
            <a:pPr>
              <a:defRPr/>
            </a:pPr>
            <a:r>
              <a:rPr lang="zh-CN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说明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C770D8C-1E9E-430A-8F73-94616DC9015F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110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8739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0303549"/>
              </p:ext>
            </p:extLst>
          </p:nvPr>
        </p:nvGraphicFramePr>
        <p:xfrm>
          <a:off x="836613" y="1512888"/>
          <a:ext cx="4168775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0" name="Equation" r:id="rId3" imgW="1765080" imgH="253800" progId="">
                  <p:embed/>
                </p:oleObj>
              </mc:Choice>
              <mc:Fallback>
                <p:oleObj name="Equation" r:id="rId3" imgW="1765080" imgH="253800" progId="">
                  <p:embed/>
                  <p:pic>
                    <p:nvPicPr>
                      <p:cNvPr id="0" name="Picture 3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1512888"/>
                        <a:ext cx="4168775" cy="5921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299889"/>
              </p:ext>
            </p:extLst>
          </p:nvPr>
        </p:nvGraphicFramePr>
        <p:xfrm>
          <a:off x="836613" y="2462820"/>
          <a:ext cx="5811837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1" name="Equation" r:id="rId5" imgW="2463480" imgH="253800" progId="">
                  <p:embed/>
                </p:oleObj>
              </mc:Choice>
              <mc:Fallback>
                <p:oleObj name="Equation" r:id="rId5" imgW="2463480" imgH="253800" progId="">
                  <p:embed/>
                  <p:pic>
                    <p:nvPicPr>
                      <p:cNvPr id="0" name="Picture 3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2462820"/>
                        <a:ext cx="5811837" cy="5953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249283"/>
              </p:ext>
            </p:extLst>
          </p:nvPr>
        </p:nvGraphicFramePr>
        <p:xfrm>
          <a:off x="914400" y="3357563"/>
          <a:ext cx="374332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2" name="Equation" r:id="rId7" imgW="1587240" imgH="431640" progId="">
                  <p:embed/>
                </p:oleObj>
              </mc:Choice>
              <mc:Fallback>
                <p:oleObj name="Equation" r:id="rId7" imgW="1587240" imgH="431640" progId="">
                  <p:embed/>
                  <p:pic>
                    <p:nvPicPr>
                      <p:cNvPr id="0" name="Picture 3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357563"/>
                        <a:ext cx="3743325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517541"/>
              </p:ext>
            </p:extLst>
          </p:nvPr>
        </p:nvGraphicFramePr>
        <p:xfrm>
          <a:off x="903474" y="4548981"/>
          <a:ext cx="376713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3" name="Equation" r:id="rId9" imgW="1600200" imgH="431640" progId="">
                  <p:embed/>
                </p:oleObj>
              </mc:Choice>
              <mc:Fallback>
                <p:oleObj name="Equation" r:id="rId9" imgW="1600200" imgH="431640" progId="">
                  <p:embed/>
                  <p:pic>
                    <p:nvPicPr>
                      <p:cNvPr id="0" name="Picture 3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474" y="4548981"/>
                        <a:ext cx="3767138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39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701873"/>
              </p:ext>
            </p:extLst>
          </p:nvPr>
        </p:nvGraphicFramePr>
        <p:xfrm>
          <a:off x="1066800" y="5740400"/>
          <a:ext cx="4014788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44" name="Equation" r:id="rId11" imgW="1701720" imgH="431640" progId="">
                  <p:embed/>
                </p:oleObj>
              </mc:Choice>
              <mc:Fallback>
                <p:oleObj name="Equation" r:id="rId11" imgW="1701720" imgH="431640" progId="">
                  <p:embed/>
                  <p:pic>
                    <p:nvPicPr>
                      <p:cNvPr id="0" name="Picture 3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740400"/>
                        <a:ext cx="4014788" cy="1009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00" name="Text Box 7"/>
          <p:cNvSpPr txBox="1">
            <a:spLocks noChangeArrowheads="1"/>
          </p:cNvSpPr>
          <p:nvPr/>
        </p:nvSpPr>
        <p:spPr bwMode="auto">
          <a:xfrm>
            <a:off x="539750" y="692150"/>
            <a:ext cx="75612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00"/>
                </a:solidFill>
              </a:rPr>
              <a:t>免赔额条件下的似然函数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C6CF770-E3E6-486E-B21F-3E25A2F33AF9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111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8841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248157"/>
              </p:ext>
            </p:extLst>
          </p:nvPr>
        </p:nvGraphicFramePr>
        <p:xfrm>
          <a:off x="1558925" y="2001838"/>
          <a:ext cx="5815013" cy="431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8623" name="Equation" r:id="rId3" imgW="2463480" imgH="1841400" progId="Equation.DSMT4">
                  <p:embed/>
                </p:oleObj>
              </mc:Choice>
              <mc:Fallback>
                <p:oleObj name="Equation" r:id="rId3" imgW="2463480" imgH="1841400" progId="Equation.DSMT4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8925" y="2001838"/>
                        <a:ext cx="5815013" cy="431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20" name="Text Box 3"/>
          <p:cNvSpPr txBox="1">
            <a:spLocks noChangeArrowheads="1"/>
          </p:cNvSpPr>
          <p:nvPr/>
        </p:nvSpPr>
        <p:spPr bwMode="auto">
          <a:xfrm>
            <a:off x="827088" y="1196975"/>
            <a:ext cx="47916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1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都是完整观测值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707AA4F-403A-4734-BAFF-846DF333928A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112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89443" name="Text Box 2"/>
          <p:cNvSpPr txBox="1">
            <a:spLocks noChangeArrowheads="1"/>
          </p:cNvSpPr>
          <p:nvPr/>
        </p:nvSpPr>
        <p:spPr bwMode="auto">
          <a:xfrm>
            <a:off x="443891" y="800543"/>
            <a:ext cx="697979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2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完整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观测值，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是区间观察值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</a:t>
            </a:r>
            <a:r>
              <a:rPr lang="en-US" altLang="zh-CN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8944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9445598"/>
              </p:ext>
            </p:extLst>
          </p:nvPr>
        </p:nvGraphicFramePr>
        <p:xfrm>
          <a:off x="684213" y="1565275"/>
          <a:ext cx="7346950" cy="493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9648" name="Equation" r:id="rId3" imgW="3111480" imgH="2108160" progId="Equation.DSMT4">
                  <p:embed/>
                </p:oleObj>
              </mc:Choice>
              <mc:Fallback>
                <p:oleObj name="Equation" r:id="rId3" imgW="3111480" imgH="2108160" progId="Equation.DSMT4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565275"/>
                        <a:ext cx="7346950" cy="4933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236296" y="4108617"/>
            <a:ext cx="15696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参见下页说明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33778-FC81-44BF-A2F0-0955B0565F08}" type="slidenum">
              <a:rPr lang="zh-CN" altLang="en-US" smtClean="0"/>
              <a:pPr>
                <a:defRPr/>
              </a:pPr>
              <a:t>113</a:t>
            </a:fld>
            <a:endParaRPr lang="en-US" altLang="zh-CN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4130509"/>
              </p:ext>
            </p:extLst>
          </p:nvPr>
        </p:nvGraphicFramePr>
        <p:xfrm>
          <a:off x="1270000" y="1844675"/>
          <a:ext cx="4994275" cy="4032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21" name="Equation" r:id="rId3" imgW="2057400" imgH="1676160" progId="Equation.DSMT4">
                  <p:embed/>
                </p:oleObj>
              </mc:Choice>
              <mc:Fallback>
                <p:oleObj name="Equation" r:id="rId3" imgW="2057400" imgH="167616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0000" y="1844675"/>
                        <a:ext cx="4994275" cy="4032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078741" y="1124744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注：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2431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F005AC2-210E-452F-9ED0-19B143AAB3D0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114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9149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9672289"/>
              </p:ext>
            </p:extLst>
          </p:nvPr>
        </p:nvGraphicFramePr>
        <p:xfrm>
          <a:off x="323850" y="4876801"/>
          <a:ext cx="8953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00" name="Equation" r:id="rId3" imgW="4813200" imgH="469800" progId="">
                  <p:embed/>
                </p:oleObj>
              </mc:Choice>
              <mc:Fallback>
                <p:oleObj name="Equation" r:id="rId3" imgW="4813200" imgH="469800" progId="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876801"/>
                        <a:ext cx="8953500" cy="91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492" name="Text Box 3"/>
          <p:cNvSpPr txBox="1">
            <a:spLocks noChangeArrowheads="1"/>
          </p:cNvSpPr>
          <p:nvPr/>
        </p:nvSpPr>
        <p:spPr bwMode="auto">
          <a:xfrm>
            <a:off x="152400" y="680891"/>
            <a:ext cx="89916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都是区间观察值，分别属于区间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2400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w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91493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436764"/>
              </p:ext>
            </p:extLst>
          </p:nvPr>
        </p:nvGraphicFramePr>
        <p:xfrm>
          <a:off x="323850" y="1758109"/>
          <a:ext cx="6192837" cy="2614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901" name="Equation" r:id="rId5" imgW="2768400" imgH="1155600" progId="">
                  <p:embed/>
                </p:oleObj>
              </mc:Choice>
              <mc:Fallback>
                <p:oleObj name="Equation" r:id="rId5" imgW="2768400" imgH="1155600" progId="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758109"/>
                        <a:ext cx="6192837" cy="26146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106796" y="2204864"/>
            <a:ext cx="156966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参见下页说明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0B65855-F7D2-49DA-AEF6-9BDF3104355F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115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92515" name="Rectangle 2"/>
          <p:cNvSpPr>
            <a:spLocks noChangeArrowheads="1"/>
          </p:cNvSpPr>
          <p:nvPr/>
        </p:nvSpPr>
        <p:spPr bwMode="auto">
          <a:xfrm>
            <a:off x="2124075" y="1484313"/>
            <a:ext cx="5256213" cy="46085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92516" name="Line 3"/>
          <p:cNvSpPr>
            <a:spLocks noChangeShapeType="1"/>
          </p:cNvSpPr>
          <p:nvPr/>
        </p:nvSpPr>
        <p:spPr bwMode="auto">
          <a:xfrm>
            <a:off x="2124075" y="2679700"/>
            <a:ext cx="51847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17" name="Line 4"/>
          <p:cNvSpPr>
            <a:spLocks noChangeShapeType="1"/>
          </p:cNvSpPr>
          <p:nvPr/>
        </p:nvSpPr>
        <p:spPr bwMode="auto">
          <a:xfrm>
            <a:off x="2124075" y="4479925"/>
            <a:ext cx="5184775" cy="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18" name="Line 5"/>
          <p:cNvSpPr>
            <a:spLocks noChangeShapeType="1"/>
          </p:cNvSpPr>
          <p:nvPr/>
        </p:nvSpPr>
        <p:spPr bwMode="auto">
          <a:xfrm>
            <a:off x="3276600" y="1455738"/>
            <a:ext cx="0" cy="46799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19" name="Line 6"/>
          <p:cNvSpPr>
            <a:spLocks noChangeShapeType="1"/>
          </p:cNvSpPr>
          <p:nvPr/>
        </p:nvSpPr>
        <p:spPr bwMode="auto">
          <a:xfrm>
            <a:off x="5580063" y="1455738"/>
            <a:ext cx="0" cy="4608512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2520" name="Text Box 7"/>
          <p:cNvSpPr txBox="1">
            <a:spLocks noChangeArrowheads="1"/>
          </p:cNvSpPr>
          <p:nvPr/>
        </p:nvSpPr>
        <p:spPr bwMode="auto">
          <a:xfrm>
            <a:off x="1600200" y="4284663"/>
            <a:ext cx="36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18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2521" name="Text Box 8"/>
          <p:cNvSpPr txBox="1">
            <a:spLocks noChangeArrowheads="1"/>
          </p:cNvSpPr>
          <p:nvPr/>
        </p:nvSpPr>
        <p:spPr bwMode="auto">
          <a:xfrm>
            <a:off x="1527175" y="2484438"/>
            <a:ext cx="41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8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2522" name="Text Box 9"/>
          <p:cNvSpPr txBox="1">
            <a:spLocks noChangeArrowheads="1"/>
          </p:cNvSpPr>
          <p:nvPr/>
        </p:nvSpPr>
        <p:spPr bwMode="auto">
          <a:xfrm>
            <a:off x="3040063" y="6157913"/>
            <a:ext cx="36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18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92523" name="Text Box 10"/>
          <p:cNvSpPr txBox="1">
            <a:spLocks noChangeArrowheads="1"/>
          </p:cNvSpPr>
          <p:nvPr/>
        </p:nvSpPr>
        <p:spPr bwMode="auto">
          <a:xfrm>
            <a:off x="5416550" y="6157913"/>
            <a:ext cx="412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sz="1800" baseline="-250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192524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5912126"/>
              </p:ext>
            </p:extLst>
          </p:nvPr>
        </p:nvGraphicFramePr>
        <p:xfrm>
          <a:off x="1476375" y="231775"/>
          <a:ext cx="6264275" cy="1125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2729" name="Equation" r:id="rId3" imgW="2743200" imgH="482400" progId="">
                  <p:embed/>
                </p:oleObj>
              </mc:Choice>
              <mc:Fallback>
                <p:oleObj name="Equation" r:id="rId3" imgW="2743200" imgH="482400" progId="">
                  <p:embed/>
                  <p:pic>
                    <p:nvPicPr>
                      <p:cNvPr id="0" name="Picture 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31775"/>
                        <a:ext cx="6264275" cy="11255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2525" name="Rectangle 12"/>
          <p:cNvSpPr>
            <a:spLocks noChangeArrowheads="1"/>
          </p:cNvSpPr>
          <p:nvPr/>
        </p:nvSpPr>
        <p:spPr bwMode="auto">
          <a:xfrm>
            <a:off x="2124074" y="2673350"/>
            <a:ext cx="3455989" cy="33909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192526" name="Text Box 13"/>
          <p:cNvSpPr txBox="1">
            <a:spLocks noChangeArrowheads="1"/>
          </p:cNvSpPr>
          <p:nvPr/>
        </p:nvSpPr>
        <p:spPr bwMode="auto">
          <a:xfrm>
            <a:off x="1384300" y="3449638"/>
            <a:ext cx="4000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2527" name="Text Box 14"/>
          <p:cNvSpPr txBox="1">
            <a:spLocks noChangeArrowheads="1"/>
          </p:cNvSpPr>
          <p:nvPr/>
        </p:nvSpPr>
        <p:spPr bwMode="auto">
          <a:xfrm>
            <a:off x="4264025" y="6257925"/>
            <a:ext cx="400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baseline="-250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18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24074" y="4479925"/>
            <a:ext cx="3455989" cy="161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124074" y="2679700"/>
            <a:ext cx="1152526" cy="34131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124074" y="4479925"/>
            <a:ext cx="1152526" cy="1612900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24074" y="4479925"/>
            <a:ext cx="1152526" cy="16129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116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9788"/>
          <a:stretch/>
        </p:blipFill>
        <p:spPr>
          <a:xfrm>
            <a:off x="107504" y="1676400"/>
            <a:ext cx="8763312" cy="412886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5800" y="762000"/>
            <a:ext cx="5686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Application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reinsurance premium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3919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117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19355"/>
          <a:stretch/>
        </p:blipFill>
        <p:spPr>
          <a:xfrm>
            <a:off x="23231" y="1196752"/>
            <a:ext cx="9011793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55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118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5927"/>
          <a:stretch/>
        </p:blipFill>
        <p:spPr>
          <a:xfrm>
            <a:off x="76200" y="1052736"/>
            <a:ext cx="8831063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4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119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8287"/>
          <a:stretch/>
        </p:blipFill>
        <p:spPr>
          <a:xfrm>
            <a:off x="304800" y="980728"/>
            <a:ext cx="8622518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01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 idx="4294967295"/>
          </p:nvPr>
        </p:nvSpPr>
        <p:spPr>
          <a:xfrm>
            <a:off x="152400" y="22860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zh-CN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Copula</a:t>
            </a: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度量相依风险的优势</a:t>
            </a:r>
            <a:endParaRPr lang="zh-CN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2476500" y="2667000"/>
            <a:ext cx="5111750" cy="863600"/>
          </a:xfrm>
          <a:prstGeom prst="rect">
            <a:avLst/>
          </a:pr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2476500" y="1703388"/>
            <a:ext cx="5111750" cy="865187"/>
          </a:xfrm>
          <a:prstGeom prst="rect">
            <a:avLst/>
          </a:pr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11274" name="Text Box 18"/>
          <p:cNvSpPr txBox="1">
            <a:spLocks noChangeArrowheads="1"/>
          </p:cNvSpPr>
          <p:nvPr/>
        </p:nvSpPr>
        <p:spPr bwMode="auto">
          <a:xfrm>
            <a:off x="2476500" y="2806700"/>
            <a:ext cx="5041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边际分布与描述相依关系的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Copula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函数可以分开，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便于解释；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280" name="Group 16"/>
          <p:cNvGrpSpPr>
            <a:grpSpLocks/>
          </p:cNvGrpSpPr>
          <p:nvPr/>
        </p:nvGrpSpPr>
        <p:grpSpPr bwMode="auto">
          <a:xfrm>
            <a:off x="1406525" y="2606675"/>
            <a:ext cx="1003300" cy="923925"/>
            <a:chOff x="3" y="0"/>
            <a:chExt cx="632" cy="582"/>
          </a:xfrm>
        </p:grpSpPr>
        <p:sp>
          <p:nvSpPr>
            <p:cNvPr id="102422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02423" name="TextBox 32"/>
            <p:cNvSpPr txBox="1">
              <a:spLocks noChangeArrowheads="1"/>
            </p:cNvSpPr>
            <p:nvPr/>
          </p:nvSpPr>
          <p:spPr bwMode="auto">
            <a:xfrm>
              <a:off x="149" y="107"/>
              <a:ext cx="32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200" dirty="0">
                  <a:solidFill>
                    <a:schemeClr val="bg1"/>
                  </a:solidFill>
                  <a:latin typeface="Verdana" panose="020B0604030504040204" pitchFamily="34" charset="0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</p:grpSp>
      <p:grpSp>
        <p:nvGrpSpPr>
          <p:cNvPr id="21" name="Group 12"/>
          <p:cNvGrpSpPr>
            <a:grpSpLocks/>
          </p:cNvGrpSpPr>
          <p:nvPr/>
        </p:nvGrpSpPr>
        <p:grpSpPr bwMode="auto">
          <a:xfrm>
            <a:off x="1406525" y="1628775"/>
            <a:ext cx="1003300" cy="923925"/>
            <a:chOff x="0" y="0"/>
            <a:chExt cx="632" cy="582"/>
          </a:xfrm>
        </p:grpSpPr>
        <p:sp>
          <p:nvSpPr>
            <p:cNvPr id="102420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02421" name="TextBox 31"/>
            <p:cNvSpPr txBox="1">
              <a:spLocks noChangeArrowheads="1"/>
            </p:cNvSpPr>
            <p:nvPr/>
          </p:nvSpPr>
          <p:spPr bwMode="auto">
            <a:xfrm>
              <a:off x="169" y="109"/>
              <a:ext cx="32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200">
                  <a:solidFill>
                    <a:schemeClr val="bg1"/>
                  </a:solidFill>
                  <a:latin typeface="Verdana" panose="020B0604030504040204" pitchFamily="34" charset="0"/>
                </a:rPr>
                <a:t>1</a:t>
              </a:r>
              <a:endParaRPr lang="zh-CN" altLang="en-US" sz="320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24" name="Text Box 18"/>
          <p:cNvSpPr txBox="1">
            <a:spLocks noChangeArrowheads="1"/>
          </p:cNvSpPr>
          <p:nvPr/>
        </p:nvSpPr>
        <p:spPr bwMode="auto">
          <a:xfrm>
            <a:off x="2546350" y="1804988"/>
            <a:ext cx="5041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Copula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中，边际分布灵活多样，没有限制条件；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2476500" y="4643438"/>
            <a:ext cx="5111750" cy="863600"/>
          </a:xfrm>
          <a:prstGeom prst="rect">
            <a:avLst/>
          </a:pr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2476500" y="3679825"/>
            <a:ext cx="5111750" cy="865188"/>
          </a:xfrm>
          <a:prstGeom prst="rect">
            <a:avLst/>
          </a:pr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/>
          </a:p>
        </p:txBody>
      </p:sp>
      <p:sp>
        <p:nvSpPr>
          <p:cNvPr id="27" name="Text Box 18"/>
          <p:cNvSpPr txBox="1">
            <a:spLocks noChangeArrowheads="1"/>
          </p:cNvSpPr>
          <p:nvPr/>
        </p:nvSpPr>
        <p:spPr bwMode="auto">
          <a:xfrm>
            <a:off x="2476500" y="4783138"/>
            <a:ext cx="5041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可以度量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多样化的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风险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结构，如非线性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、非对称、正负相依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Group 16"/>
          <p:cNvGrpSpPr>
            <a:grpSpLocks/>
          </p:cNvGrpSpPr>
          <p:nvPr/>
        </p:nvGrpSpPr>
        <p:grpSpPr bwMode="auto">
          <a:xfrm>
            <a:off x="1406525" y="4583113"/>
            <a:ext cx="1003300" cy="923925"/>
            <a:chOff x="3" y="0"/>
            <a:chExt cx="632" cy="582"/>
          </a:xfrm>
        </p:grpSpPr>
        <p:sp>
          <p:nvSpPr>
            <p:cNvPr id="102418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02419" name="TextBox 32"/>
            <p:cNvSpPr txBox="1">
              <a:spLocks noChangeArrowheads="1"/>
            </p:cNvSpPr>
            <p:nvPr/>
          </p:nvSpPr>
          <p:spPr bwMode="auto">
            <a:xfrm>
              <a:off x="149" y="107"/>
              <a:ext cx="322" cy="3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200" dirty="0">
                  <a:solidFill>
                    <a:schemeClr val="bg1"/>
                  </a:solidFill>
                  <a:latin typeface="Verdana" panose="020B0604030504040204" pitchFamily="34" charset="0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</p:grpSp>
      <p:grpSp>
        <p:nvGrpSpPr>
          <p:cNvPr id="31" name="Group 12"/>
          <p:cNvGrpSpPr>
            <a:grpSpLocks/>
          </p:cNvGrpSpPr>
          <p:nvPr/>
        </p:nvGrpSpPr>
        <p:grpSpPr bwMode="auto">
          <a:xfrm>
            <a:off x="1406525" y="3605213"/>
            <a:ext cx="1003300" cy="923925"/>
            <a:chOff x="0" y="0"/>
            <a:chExt cx="632" cy="582"/>
          </a:xfrm>
        </p:grpSpPr>
        <p:sp>
          <p:nvSpPr>
            <p:cNvPr id="102416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>
              <a:lvl1pPr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/>
            </a:p>
          </p:txBody>
        </p:sp>
        <p:sp>
          <p:nvSpPr>
            <p:cNvPr id="102417" name="TextBox 31"/>
            <p:cNvSpPr txBox="1">
              <a:spLocks noChangeArrowheads="1"/>
            </p:cNvSpPr>
            <p:nvPr/>
          </p:nvSpPr>
          <p:spPr bwMode="auto">
            <a:xfrm>
              <a:off x="169" y="109"/>
              <a:ext cx="322" cy="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Blip>
                  <a:blip r:embed="rId2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40000"/>
                </a:lnSpc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Blip>
                  <a:blip r:embed="rId3"/>
                </a:buBlip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40000"/>
                </a:lnSpc>
                <a:spcBef>
                  <a:spcPct val="20000"/>
                </a:spcBef>
                <a:buClr>
                  <a:schemeClr val="accent1"/>
                </a:buClr>
                <a:buSzPct val="70000"/>
                <a:buFont typeface="Wingdings" panose="05000000000000000000" pitchFamily="2" charset="2"/>
                <a:buChar char="l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40000"/>
                </a:lnSpc>
                <a:spcBef>
                  <a:spcPct val="20000"/>
                </a:spcBef>
                <a:buClr>
                  <a:schemeClr val="tx2"/>
                </a:buClr>
                <a:buSzPct val="75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40000"/>
                </a:lnSpc>
                <a:spcBef>
                  <a:spcPct val="20000"/>
                </a:spcBef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40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80000"/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zh-CN" sz="3200" dirty="0">
                  <a:solidFill>
                    <a:schemeClr val="bg1"/>
                  </a:solidFill>
                  <a:latin typeface="Verdana" panose="020B0604030504040204" pitchFamily="34" charset="0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Verdana" panose="020B0604030504040204" pitchFamily="34" charset="0"/>
              </a:endParaRPr>
            </a:p>
          </p:txBody>
        </p:sp>
      </p:grpSp>
      <p:sp>
        <p:nvSpPr>
          <p:cNvPr id="34" name="Text Box 18"/>
          <p:cNvSpPr txBox="1">
            <a:spLocks noChangeArrowheads="1"/>
          </p:cNvSpPr>
          <p:nvPr/>
        </p:nvSpPr>
        <p:spPr bwMode="auto">
          <a:xfrm>
            <a:off x="2546350" y="3808413"/>
            <a:ext cx="50419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对风险的单调增变换不会改变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Copula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函数以及相关性测度；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15" name="TextBox 10"/>
          <p:cNvSpPr txBox="1">
            <a:spLocks noChangeArrowheads="1"/>
          </p:cNvSpPr>
          <p:nvPr/>
        </p:nvSpPr>
        <p:spPr bwMode="auto">
          <a:xfrm>
            <a:off x="6607175" y="158750"/>
            <a:ext cx="2536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Introduction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120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1490"/>
          <a:stretch/>
        </p:blipFill>
        <p:spPr>
          <a:xfrm>
            <a:off x="8880" y="1268760"/>
            <a:ext cx="9013950" cy="444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74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121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7757"/>
          <a:stretch/>
        </p:blipFill>
        <p:spPr>
          <a:xfrm>
            <a:off x="228600" y="1447800"/>
            <a:ext cx="884036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91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122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9078"/>
          <a:stretch/>
        </p:blipFill>
        <p:spPr>
          <a:xfrm>
            <a:off x="152400" y="1524000"/>
            <a:ext cx="8840783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4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123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8121"/>
          <a:stretch/>
        </p:blipFill>
        <p:spPr>
          <a:xfrm>
            <a:off x="275208" y="1052736"/>
            <a:ext cx="8490775" cy="4648200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930567"/>
              </p:ext>
            </p:extLst>
          </p:nvPr>
        </p:nvGraphicFramePr>
        <p:xfrm>
          <a:off x="3347864" y="3356992"/>
          <a:ext cx="3528392" cy="5150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80" name="Equation" r:id="rId4" imgW="1739880" imgH="253800" progId="Equation.DSMT4">
                  <p:embed/>
                </p:oleObj>
              </mc:Choice>
              <mc:Fallback>
                <p:oleObj name="Equation" r:id="rId4" imgW="173988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47864" y="3356992"/>
                        <a:ext cx="3528392" cy="515094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119854"/>
              </p:ext>
            </p:extLst>
          </p:nvPr>
        </p:nvGraphicFramePr>
        <p:xfrm>
          <a:off x="1187624" y="4797425"/>
          <a:ext cx="75438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81" name="Equation" r:id="rId6" imgW="3720960" imgH="279360" progId="Equation.DSMT4">
                  <p:embed/>
                </p:oleObj>
              </mc:Choice>
              <mc:Fallback>
                <p:oleObj name="Equation" r:id="rId6" imgW="372096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87624" y="4797425"/>
                        <a:ext cx="7543800" cy="568325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615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124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5247"/>
          <a:stretch/>
        </p:blipFill>
        <p:spPr>
          <a:xfrm>
            <a:off x="107504" y="1484784"/>
            <a:ext cx="862133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8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125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5728"/>
          <a:stretch/>
        </p:blipFill>
        <p:spPr>
          <a:xfrm>
            <a:off x="146039" y="836712"/>
            <a:ext cx="8398878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85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126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6597"/>
          <a:stretch/>
        </p:blipFill>
        <p:spPr>
          <a:xfrm>
            <a:off x="10931" y="980728"/>
            <a:ext cx="9133069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809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127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7384"/>
          <a:stretch/>
        </p:blipFill>
        <p:spPr>
          <a:xfrm>
            <a:off x="40087" y="980728"/>
            <a:ext cx="9068054" cy="507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21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128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8638"/>
          <a:stretch/>
        </p:blipFill>
        <p:spPr>
          <a:xfrm>
            <a:off x="76200" y="764704"/>
            <a:ext cx="8955741" cy="49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40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129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9533"/>
          <a:stretch/>
        </p:blipFill>
        <p:spPr>
          <a:xfrm>
            <a:off x="304800" y="1752600"/>
            <a:ext cx="8153400" cy="400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46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Box 10"/>
          <p:cNvSpPr txBox="1">
            <a:spLocks noChangeArrowheads="1"/>
          </p:cNvSpPr>
          <p:nvPr/>
        </p:nvSpPr>
        <p:spPr bwMode="auto">
          <a:xfrm>
            <a:off x="3803650" y="158750"/>
            <a:ext cx="5356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Sklar's Representation Theorem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288" y="384175"/>
            <a:ext cx="8229600" cy="589657"/>
          </a:xfrm>
        </p:spPr>
        <p:txBody>
          <a:bodyPr/>
          <a:lstStyle/>
          <a:p>
            <a:pPr>
              <a:defRPr/>
            </a:pP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Copula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172244" y="1199257"/>
            <a:ext cx="8229600" cy="4953000"/>
          </a:xfrm>
        </p:spPr>
        <p:txBody>
          <a:bodyPr/>
          <a:lstStyle/>
          <a:p>
            <a:pPr>
              <a:defRPr/>
            </a:pPr>
            <a:r>
              <a:rPr lang="en-US" altLang="zh-CN" sz="2800" dirty="0" err="1" smtClean="0">
                <a:ea typeface="+mj-ea"/>
              </a:rPr>
              <a:t>Sklar</a:t>
            </a:r>
            <a:r>
              <a:rPr lang="en-US" altLang="zh-CN" sz="2800" dirty="0" smtClean="0">
                <a:ea typeface="+mj-ea"/>
              </a:rPr>
              <a:t>(1959):</a:t>
            </a:r>
            <a:r>
              <a:rPr lang="zh-CN" altLang="en-US" sz="2800" dirty="0" smtClean="0">
                <a:ea typeface="+mj-ea"/>
              </a:rPr>
              <a:t>将一个联合密度函数拆分成两个部分：相依结构（</a:t>
            </a:r>
            <a:r>
              <a:rPr lang="en-US" altLang="zh-CN" sz="2800" dirty="0" smtClean="0">
                <a:ea typeface="+mj-ea"/>
              </a:rPr>
              <a:t>Copula</a:t>
            </a:r>
            <a:r>
              <a:rPr lang="zh-CN" altLang="en-US" sz="2800" dirty="0" smtClean="0">
                <a:ea typeface="+mj-ea"/>
              </a:rPr>
              <a:t>）和边际分布</a:t>
            </a:r>
            <a:endParaRPr lang="zh-CN" altLang="en-US" sz="2800" dirty="0">
              <a:ea typeface="+mj-ea"/>
            </a:endParaRPr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3927839333"/>
              </p:ext>
            </p:extLst>
          </p:nvPr>
        </p:nvGraphicFramePr>
        <p:xfrm>
          <a:off x="539552" y="2564904"/>
          <a:ext cx="7200800" cy="35283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563938" y="4967288"/>
            <a:ext cx="1446212" cy="523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zh-CN" sz="2800" b="1" dirty="0">
                <a:solidFill>
                  <a:srgbClr val="602E0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cs"/>
              </a:rPr>
              <a:t>Copula</a:t>
            </a:r>
            <a:endParaRPr lang="zh-CN" altLang="en-US" sz="2800" b="1" dirty="0">
              <a:solidFill>
                <a:srgbClr val="602E0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  <a:cs typeface="+mj-cs"/>
            </a:endParaRPr>
          </a:p>
        </p:txBody>
      </p:sp>
      <p:sp>
        <p:nvSpPr>
          <p:cNvPr id="10" name="圆角矩形标注 9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96136" y="2924944"/>
            <a:ext cx="2736304" cy="1296144"/>
          </a:xfrm>
          <a:prstGeom prst="wedgeRoundRectCallout">
            <a:avLst>
              <a:gd name="adj1" fmla="val -85730"/>
              <a:gd name="adj2" fmla="val 112599"/>
              <a:gd name="adj3" fmla="val 16667"/>
            </a:avLst>
          </a:prstGeom>
          <a:blipFill rotWithShape="1">
            <a:blip r:embed="rId9"/>
            <a:stretch>
              <a:fillRect/>
            </a:stretch>
          </a:blipFill>
          <a:ln>
            <a:noFill/>
          </a:ln>
          <a:effectLst>
            <a:softEdge rad="63500"/>
          </a:effectLst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noFill/>
                <a:latin typeface="Arial" charset="0"/>
                <a:ea typeface="宋体" charset="-122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130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t="19512"/>
          <a:stretch/>
        </p:blipFill>
        <p:spPr>
          <a:xfrm>
            <a:off x="152400" y="1371600"/>
            <a:ext cx="8754037" cy="4714875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808536"/>
              </p:ext>
            </p:extLst>
          </p:nvPr>
        </p:nvGraphicFramePr>
        <p:xfrm>
          <a:off x="7308304" y="1052736"/>
          <a:ext cx="1749425" cy="798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967" name="Equation" r:id="rId4" imgW="1028520" imgH="469800" progId="Equation.DSMT4">
                  <p:embed/>
                </p:oleObj>
              </mc:Choice>
              <mc:Fallback>
                <p:oleObj name="Equation" r:id="rId4" imgW="1028520" imgH="469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308304" y="1052736"/>
                        <a:ext cx="1749425" cy="79851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6555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绘制</a:t>
            </a:r>
            <a:r>
              <a:rPr lang="en-US" altLang="zh-CN" dirty="0" smtClean="0"/>
              <a:t>LOSS-ALAE</a:t>
            </a:r>
            <a:r>
              <a:rPr lang="zh-CN" altLang="en-US" dirty="0" smtClean="0"/>
              <a:t>的联合密度函数图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编写再保险定价的</a:t>
            </a:r>
            <a:r>
              <a:rPr lang="en-US" altLang="zh-CN" dirty="0" smtClean="0"/>
              <a:t>R</a:t>
            </a:r>
            <a:r>
              <a:rPr lang="zh-CN" altLang="en-US" dirty="0" smtClean="0"/>
              <a:t>程序代码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数据下载地址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sz="1400" dirty="0" smtClean="0"/>
              <a:t>https</a:t>
            </a:r>
            <a:r>
              <a:rPr lang="en-US" altLang="zh-CN" sz="1400" dirty="0"/>
              <a:t>://github.com/lizhengxiao/Non-life-Insurance-Ratemaking/tree/master/%E3%80%8A%E9%A3%8E%E9%99%A9%E6%A8%A1%E5%9E%8B%E3%80%8B%E7%BB%83%E4%B9%A0%E6%95%B0%E6%8D%AE%E9%9B%86</a:t>
            </a:r>
            <a:endParaRPr lang="en-US" altLang="zh-CN" sz="1400" dirty="0" smtClean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03801-002C-4C03-AC17-20B16C585C33}" type="slidenum">
              <a:rPr lang="zh-CN" altLang="en-US" smtClean="0"/>
              <a:pPr>
                <a:defRPr/>
              </a:pPr>
              <a:t>131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975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Box 10"/>
          <p:cNvSpPr txBox="1">
            <a:spLocks noChangeArrowheads="1"/>
          </p:cNvSpPr>
          <p:nvPr/>
        </p:nvSpPr>
        <p:spPr bwMode="auto">
          <a:xfrm>
            <a:off x="3803650" y="158750"/>
            <a:ext cx="5356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Sklar's Representation Theorem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395536" y="908720"/>
            <a:ext cx="8229600" cy="4525963"/>
          </a:xfrm>
          <a:blipFill rotWithShape="1">
            <a:blip r:embed="rId5"/>
            <a:stretch>
              <a:fillRect r="-889"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880432"/>
              </p:ext>
            </p:extLst>
          </p:nvPr>
        </p:nvGraphicFramePr>
        <p:xfrm>
          <a:off x="838200" y="2159210"/>
          <a:ext cx="6350000" cy="280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84" name="Equation" r:id="rId6" imgW="2933640" imgH="1295280" progId="Equation.DSMT4">
                  <p:embed/>
                </p:oleObj>
              </mc:Choice>
              <mc:Fallback>
                <p:oleObj name="Equation" r:id="rId6" imgW="2933640" imgH="1295280" progId="Equation.DSMT4">
                  <p:embed/>
                  <p:pic>
                    <p:nvPicPr>
                      <p:cNvPr id="0" name="Picture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159210"/>
                        <a:ext cx="6350000" cy="280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47663" y="20055"/>
            <a:ext cx="8229600" cy="835025"/>
          </a:xfrm>
        </p:spPr>
        <p:txBody>
          <a:bodyPr/>
          <a:lstStyle/>
          <a:p>
            <a:pPr>
              <a:defRPr/>
            </a:pPr>
            <a:r>
              <a:rPr lang="en-US" altLang="zh-CN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Copula</a:t>
            </a:r>
            <a:r>
              <a:rPr lang="zh-CN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函数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9513" y="5199583"/>
            <a:ext cx="8784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注：</a:t>
            </a:r>
            <a:r>
              <a:rPr lang="en-US" altLang="zh-CN" sz="2400" dirty="0" smtClean="0"/>
              <a:t>Copula</a:t>
            </a:r>
            <a:r>
              <a:rPr lang="zh-CN" altLang="en-US" sz="2400" dirty="0" smtClean="0"/>
              <a:t>是多元分布函数，边际分布是</a:t>
            </a:r>
            <a:r>
              <a:rPr lang="en-US" altLang="zh-CN" sz="2400" dirty="0" smtClean="0"/>
              <a:t>[0,  1]</a:t>
            </a:r>
            <a:r>
              <a:rPr lang="zh-CN" altLang="en-US" sz="2400" dirty="0" smtClean="0"/>
              <a:t>上的均匀分布。</a:t>
            </a:r>
            <a:endParaRPr lang="zh-CN" altLang="en-US" sz="24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438423"/>
              </p:ext>
            </p:extLst>
          </p:nvPr>
        </p:nvGraphicFramePr>
        <p:xfrm>
          <a:off x="1187624" y="5805264"/>
          <a:ext cx="5045238" cy="564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85" name="Equation" r:id="rId8" imgW="2044440" imgH="228600" progId="">
                  <p:embed/>
                </p:oleObj>
              </mc:Choice>
              <mc:Fallback>
                <p:oleObj name="Equation" r:id="rId8" imgW="2044440" imgH="228600" progId="">
                  <p:embed/>
                  <p:pic>
                    <p:nvPicPr>
                      <p:cNvPr id="0" name="Picture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5805264"/>
                        <a:ext cx="5045238" cy="564064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Box 10"/>
          <p:cNvSpPr txBox="1">
            <a:spLocks noChangeArrowheads="1"/>
          </p:cNvSpPr>
          <p:nvPr/>
        </p:nvSpPr>
        <p:spPr bwMode="auto">
          <a:xfrm>
            <a:off x="3803650" y="158750"/>
            <a:ext cx="5663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Sklar's Representation Theorem</a:t>
            </a:r>
            <a:endParaRPr lang="zh-CN" altLang="en-US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395288" y="620713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9pPr>
          </a:lstStyle>
          <a:p>
            <a:pPr algn="l">
              <a:defRPr/>
            </a:pPr>
            <a:r>
              <a:rPr lang="zh-CN" altLang="en-US" b="1" dirty="0">
                <a:latin typeface="+mn-lt"/>
                <a:ea typeface="黑体" panose="02010609060101010101" pitchFamily="49" charset="-122"/>
              </a:rPr>
              <a:t>连</a:t>
            </a:r>
            <a:r>
              <a:rPr lang="zh-CN" altLang="en-US" b="1" dirty="0" smtClean="0">
                <a:latin typeface="+mn-lt"/>
                <a:ea typeface="黑体" panose="02010609060101010101" pitchFamily="49" charset="-122"/>
              </a:rPr>
              <a:t>续型边际分布的</a:t>
            </a:r>
            <a:r>
              <a:rPr lang="en-US" altLang="zh-CN" b="1" dirty="0" err="1" smtClean="0">
                <a:latin typeface="+mn-lt"/>
                <a:ea typeface="黑体" panose="02010609060101010101" pitchFamily="49" charset="-122"/>
              </a:rPr>
              <a:t>sklar</a:t>
            </a:r>
            <a:r>
              <a:rPr lang="zh-CN" altLang="en-US" b="1" dirty="0" smtClean="0">
                <a:latin typeface="+mn-lt"/>
                <a:ea typeface="黑体" panose="02010609060101010101" pitchFamily="49" charset="-122"/>
              </a:rPr>
              <a:t>定理</a:t>
            </a:r>
            <a:endParaRPr lang="zh-CN" altLang="en-US" b="1" dirty="0"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4" name="内容占位符 3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395536" y="1524000"/>
            <a:ext cx="8229600" cy="2092796"/>
          </a:xfrm>
          <a:blipFill rotWithShape="1">
            <a:blip r:embed="rId6"/>
            <a:stretch>
              <a:fillRect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7141578"/>
              </p:ext>
            </p:extLst>
          </p:nvPr>
        </p:nvGraphicFramePr>
        <p:xfrm>
          <a:off x="1343025" y="3019425"/>
          <a:ext cx="4151313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06" name="Equation" r:id="rId7" imgW="1828800" imgH="253800" progId="Equation.DSMT4">
                  <p:embed/>
                </p:oleObj>
              </mc:Choice>
              <mc:Fallback>
                <p:oleObj name="Equation" r:id="rId7" imgW="1828800" imgH="253800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3025" y="3019425"/>
                        <a:ext cx="4151313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内容占位符 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 bwMode="auto">
          <a:xfrm>
            <a:off x="367827" y="3962400"/>
            <a:ext cx="8229600" cy="1512168"/>
          </a:xfrm>
          <a:prstGeom prst="rect">
            <a:avLst/>
          </a:prstGeom>
          <a:blipFill rotWithShape="1">
            <a:blip r:embed="rId9"/>
            <a:stretch>
              <a:fillRect l="-963" t="-4435"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zh-CN" altLang="en-US">
                <a:solidFill>
                  <a:schemeClr val="bg2">
                    <a:lumMod val="20000"/>
                    <a:lumOff val="80000"/>
                  </a:schemeClr>
                </a:solidFill>
                <a:latin typeface="Arial" charset="0"/>
                <a:ea typeface="宋体" charset="-122"/>
              </a:rPr>
              <a:t>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842FB93-A413-4A85-B0B2-08EA1A27FF68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08547" name="Text Box 4"/>
          <p:cNvSpPr txBox="1">
            <a:spLocks noChangeArrowheads="1"/>
          </p:cNvSpPr>
          <p:nvPr/>
        </p:nvSpPr>
        <p:spPr bwMode="auto">
          <a:xfrm>
            <a:off x="533400" y="326295"/>
            <a:ext cx="8229600" cy="112857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/>
              <a:t>对于连续型分布函数</a:t>
            </a:r>
            <a:r>
              <a:rPr lang="en-US" altLang="zh-CN" sz="2400" b="1" i="1" dirty="0" smtClean="0"/>
              <a:t>F</a:t>
            </a:r>
            <a:r>
              <a:rPr lang="en-US" altLang="zh-CN" sz="2400" b="1" dirty="0"/>
              <a:t>, </a:t>
            </a:r>
            <a:r>
              <a:rPr lang="zh-CN" altLang="en-US" sz="2400" b="1" dirty="0" smtClean="0"/>
              <a:t>存在</a:t>
            </a:r>
            <a:r>
              <a:rPr lang="en-US" altLang="zh-CN" sz="2400" b="1" dirty="0" smtClean="0"/>
              <a:t>copula </a:t>
            </a:r>
            <a:r>
              <a:rPr lang="en-US" altLang="zh-CN" sz="2400" b="1" i="1" dirty="0" smtClean="0"/>
              <a:t>C</a:t>
            </a:r>
            <a:r>
              <a:rPr lang="en-US" altLang="zh-CN" sz="2400" b="1" dirty="0"/>
              <a:t>, </a:t>
            </a:r>
            <a:r>
              <a:rPr lang="zh-CN" altLang="en-US" sz="2400" b="1" dirty="0" smtClean="0"/>
              <a:t>可以将分布函数表示为</a:t>
            </a:r>
            <a:r>
              <a:rPr lang="en-US" altLang="zh-CN" sz="2400" b="1" dirty="0" smtClean="0"/>
              <a:t> </a:t>
            </a:r>
            <a:r>
              <a:rPr lang="en-US" altLang="zh-CN" sz="2400" b="1" dirty="0"/>
              <a:t>:</a:t>
            </a:r>
          </a:p>
        </p:txBody>
      </p:sp>
      <p:graphicFrame>
        <p:nvGraphicFramePr>
          <p:cNvPr id="10854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2315774"/>
              </p:ext>
            </p:extLst>
          </p:nvPr>
        </p:nvGraphicFramePr>
        <p:xfrm>
          <a:off x="791369" y="2545790"/>
          <a:ext cx="7866062" cy="3946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52" name="Equation" r:id="rId3" imgW="3390900" imgH="1701800" progId="">
                  <p:embed/>
                </p:oleObj>
              </mc:Choice>
              <mc:Fallback>
                <p:oleObj name="Equation" r:id="rId3" imgW="3390900" imgH="1701800" progId="">
                  <p:embed/>
                  <p:pic>
                    <p:nvPicPr>
                      <p:cNvPr id="0" name="Picture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1369" y="2545790"/>
                        <a:ext cx="7866062" cy="3946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8549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845408"/>
              </p:ext>
            </p:extLst>
          </p:nvPr>
        </p:nvGraphicFramePr>
        <p:xfrm>
          <a:off x="1219200" y="908720"/>
          <a:ext cx="4962525" cy="5706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53" name="Equation" r:id="rId5" imgW="2197100" imgH="254000" progId="">
                  <p:embed/>
                </p:oleObj>
              </mc:Choice>
              <mc:Fallback>
                <p:oleObj name="Equation" r:id="rId5" imgW="2197100" imgH="254000" progId="">
                  <p:embed/>
                  <p:pic>
                    <p:nvPicPr>
                      <p:cNvPr id="0" name="Picture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908720"/>
                        <a:ext cx="4962525" cy="570614"/>
                      </a:xfrm>
                      <a:prstGeom prst="rect">
                        <a:avLst/>
                      </a:prstGeom>
                      <a:solidFill>
                        <a:srgbClr val="D2EAEC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33400" y="1848361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证明：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C04C253-A1AE-4503-A188-2005C75885AD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09571" name="Text Box 4"/>
          <p:cNvSpPr txBox="1">
            <a:spLocks noChangeArrowheads="1"/>
          </p:cNvSpPr>
          <p:nvPr/>
        </p:nvSpPr>
        <p:spPr bwMode="auto">
          <a:xfrm>
            <a:off x="1023938" y="2038143"/>
            <a:ext cx="577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令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  <p:graphicFrame>
        <p:nvGraphicFramePr>
          <p:cNvPr id="109572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4565381"/>
              </p:ext>
            </p:extLst>
          </p:nvPr>
        </p:nvGraphicFramePr>
        <p:xfrm>
          <a:off x="1676400" y="1993543"/>
          <a:ext cx="3486150" cy="550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79" name="Equation" r:id="rId3" imgW="1523880" imgH="241200" progId="">
                  <p:embed/>
                </p:oleObj>
              </mc:Choice>
              <mc:Fallback>
                <p:oleObj name="Equation" r:id="rId3" imgW="1523880" imgH="241200" progId="">
                  <p:embed/>
                  <p:pic>
                    <p:nvPicPr>
                      <p:cNvPr id="0" name="Picture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993543"/>
                        <a:ext cx="3486150" cy="550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957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660237"/>
              </p:ext>
            </p:extLst>
          </p:nvPr>
        </p:nvGraphicFramePr>
        <p:xfrm>
          <a:off x="1403648" y="4005064"/>
          <a:ext cx="5670550" cy="2165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80" name="Equation" r:id="rId5" imgW="2527200" imgH="965160" progId="Equation.DSMT4">
                  <p:embed/>
                </p:oleObj>
              </mc:Choice>
              <mc:Fallback>
                <p:oleObj name="Equation" r:id="rId5" imgW="2527200" imgH="965160" progId="Equation.DSMT4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648" y="4005064"/>
                        <a:ext cx="5670550" cy="2165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9574" name="Text Box 8"/>
          <p:cNvSpPr txBox="1">
            <a:spLocks noChangeArrowheads="1"/>
          </p:cNvSpPr>
          <p:nvPr/>
        </p:nvSpPr>
        <p:spPr bwMode="auto">
          <a:xfrm>
            <a:off x="838200" y="1000066"/>
            <a:ext cx="7416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000000"/>
                </a:solidFill>
              </a:rPr>
              <a:t>如何从多元分布中提取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Copula</a:t>
            </a:r>
            <a:r>
              <a:rPr lang="zh-CN" altLang="en-US" sz="2400" b="1" dirty="0" smtClean="0">
                <a:solidFill>
                  <a:srgbClr val="000000"/>
                </a:solidFill>
              </a:rPr>
              <a:t>函数？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043608" y="2967335"/>
            <a:ext cx="5774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</a:rPr>
              <a:t>则</a:t>
            </a:r>
            <a:r>
              <a:rPr lang="en-US" altLang="zh-CN" sz="2400" dirty="0" smtClean="0">
                <a:solidFill>
                  <a:srgbClr val="000000"/>
                </a:solidFill>
              </a:rPr>
              <a:t> 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6379F3B-35CD-46ED-9293-AAD883D4F40B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10595" name="Text Box 4"/>
          <p:cNvSpPr txBox="1">
            <a:spLocks noChangeArrowheads="1"/>
          </p:cNvSpPr>
          <p:nvPr/>
        </p:nvSpPr>
        <p:spPr bwMode="auto">
          <a:xfrm>
            <a:off x="684213" y="549275"/>
            <a:ext cx="7926387" cy="1200329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/>
              <a:t>如果 </a:t>
            </a:r>
            <a:r>
              <a:rPr lang="en-US" altLang="zh-CN" sz="2400" b="1" i="1" dirty="0" smtClean="0">
                <a:latin typeface="Times New Roman" panose="02020603050405020304" pitchFamily="18" charset="0"/>
              </a:rPr>
              <a:t>C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是一个</a:t>
            </a:r>
            <a:r>
              <a:rPr lang="en-US" altLang="zh-CN" sz="2400" b="1" dirty="0" smtClean="0"/>
              <a:t>Copula</a:t>
            </a:r>
            <a:r>
              <a:rPr lang="zh-CN" altLang="en-US" sz="2400" b="1" dirty="0" smtClean="0"/>
              <a:t>，</a:t>
            </a:r>
            <a:r>
              <a:rPr lang="en-US" altLang="zh-CN" sz="2400" b="1" i="1" dirty="0" smtClean="0">
                <a:latin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是边际分布，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则</a:t>
            </a:r>
            <a:endParaRPr lang="en-US" altLang="zh-CN" sz="2400" b="1" dirty="0" smtClean="0"/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                         </a:t>
            </a:r>
            <a:r>
              <a:rPr lang="zh-CN" altLang="en-US" sz="2400" b="1" dirty="0" smtClean="0"/>
              <a:t>是边际分布为 </a:t>
            </a:r>
            <a:r>
              <a:rPr lang="en-US" altLang="zh-CN" sz="2400" b="1" i="1" dirty="0" smtClean="0">
                <a:latin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</a:rPr>
              <a:t>i</a:t>
            </a:r>
            <a:r>
              <a:rPr lang="en-US" altLang="zh-CN" sz="2400" b="1" i="1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的多元分布函数。</a:t>
            </a:r>
            <a:endParaRPr lang="en-US" altLang="zh-CN" sz="2400" b="1" dirty="0"/>
          </a:p>
        </p:txBody>
      </p:sp>
      <p:graphicFrame>
        <p:nvGraphicFramePr>
          <p:cNvPr id="11059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090759"/>
              </p:ext>
            </p:extLst>
          </p:nvPr>
        </p:nvGraphicFramePr>
        <p:xfrm>
          <a:off x="838200" y="1203680"/>
          <a:ext cx="2819400" cy="5459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98" name="Equation" r:id="rId3" imgW="1307880" imgH="253800" progId="">
                  <p:embed/>
                </p:oleObj>
              </mc:Choice>
              <mc:Fallback>
                <p:oleObj name="Equation" r:id="rId3" imgW="1307880" imgH="253800" progId="">
                  <p:embed/>
                  <p:pic>
                    <p:nvPicPr>
                      <p:cNvPr id="0" name="Picture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203680"/>
                        <a:ext cx="2819400" cy="545924"/>
                      </a:xfrm>
                      <a:prstGeom prst="rect">
                        <a:avLst/>
                      </a:prstGeom>
                      <a:solidFill>
                        <a:srgbClr val="F2F2F2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59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2009543"/>
              </p:ext>
            </p:extLst>
          </p:nvPr>
        </p:nvGraphicFramePr>
        <p:xfrm>
          <a:off x="449263" y="2894013"/>
          <a:ext cx="8161337" cy="3827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999" name="Equation" r:id="rId5" imgW="3517560" imgH="1650960" progId="">
                  <p:embed/>
                </p:oleObj>
              </mc:Choice>
              <mc:Fallback>
                <p:oleObj name="Equation" r:id="rId5" imgW="3517560" imgH="1650960" progId="">
                  <p:embed/>
                  <p:pic>
                    <p:nvPicPr>
                      <p:cNvPr id="0" name="Picture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263" y="2894013"/>
                        <a:ext cx="8161337" cy="3827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49263" y="223754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证明：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4554040-B620-4620-A119-FFBD7CF96763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11619" name="Text Box 4"/>
          <p:cNvSpPr txBox="1">
            <a:spLocks noChangeArrowheads="1"/>
          </p:cNvSpPr>
          <p:nvPr/>
        </p:nvSpPr>
        <p:spPr bwMode="auto">
          <a:xfrm>
            <a:off x="808038" y="1071563"/>
            <a:ext cx="758031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定理</a:t>
            </a:r>
            <a:r>
              <a:rPr lang="en-US" altLang="zh-CN" sz="2400" b="1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sz="2400" b="1" dirty="0" err="1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Frechet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 bounds)</a:t>
            </a:r>
            <a:r>
              <a:rPr lang="en-US" altLang="zh-CN" sz="2400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: </a:t>
            </a:r>
            <a:r>
              <a:rPr lang="en-US" altLang="zh-CN" sz="2400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Copula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的上下界。</a:t>
            </a:r>
            <a:endParaRPr lang="en-US" altLang="zh-CN" sz="2400" dirty="0">
              <a:solidFill>
                <a:srgbClr val="000000"/>
              </a:solidFill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111620" name="Object 5"/>
          <p:cNvGraphicFramePr>
            <a:graphicFrameLocks noChangeAspect="1"/>
          </p:cNvGraphicFramePr>
          <p:nvPr/>
        </p:nvGraphicFramePr>
        <p:xfrm>
          <a:off x="1187450" y="2420938"/>
          <a:ext cx="6624638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23" name="Equation" r:id="rId3" imgW="3136900" imgH="457200" progId="">
                  <p:embed/>
                </p:oleObj>
              </mc:Choice>
              <mc:Fallback>
                <p:oleObj name="Equation" r:id="rId3" imgW="3136900" imgH="457200" progId="">
                  <p:embed/>
                  <p:pic>
                    <p:nvPicPr>
                      <p:cNvPr id="0" name="Picture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420938"/>
                        <a:ext cx="6624638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621" name="Text Box 6"/>
          <p:cNvSpPr txBox="1">
            <a:spLocks noChangeArrowheads="1"/>
          </p:cNvSpPr>
          <p:nvPr/>
        </p:nvSpPr>
        <p:spPr bwMode="auto">
          <a:xfrm>
            <a:off x="950913" y="4097338"/>
            <a:ext cx="540404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注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对于多元分布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，边际分布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，有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: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11622" name="Object 7"/>
          <p:cNvGraphicFramePr>
            <a:graphicFrameLocks noChangeAspect="1"/>
          </p:cNvGraphicFramePr>
          <p:nvPr/>
        </p:nvGraphicFramePr>
        <p:xfrm>
          <a:off x="550863" y="5013325"/>
          <a:ext cx="8448675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24" name="Equation" r:id="rId5" imgW="4000500" imgH="457200" progId="">
                  <p:embed/>
                </p:oleObj>
              </mc:Choice>
              <mc:Fallback>
                <p:oleObj name="Equation" r:id="rId5" imgW="4000500" imgH="457200" progId="">
                  <p:embed/>
                  <p:pic>
                    <p:nvPicPr>
                      <p:cNvPr id="0" name="Picture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3" y="5013325"/>
                        <a:ext cx="8448675" cy="96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主要内容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ea typeface="黑体" panose="02010609060101010101" pitchFamily="49" charset="-122"/>
              </a:rPr>
              <a:t>Copula</a:t>
            </a:r>
            <a:r>
              <a:rPr lang="zh-CN" altLang="en-US" dirty="0" smtClean="0">
                <a:ea typeface="黑体" panose="02010609060101010101" pitchFamily="49" charset="-122"/>
              </a:rPr>
              <a:t>的定义</a:t>
            </a:r>
            <a:endParaRPr lang="en-US" altLang="zh-CN" dirty="0" smtClean="0">
              <a:ea typeface="黑体" panose="02010609060101010101" pitchFamily="49" charset="-122"/>
            </a:endParaRPr>
          </a:p>
          <a:p>
            <a:r>
              <a:rPr lang="zh-CN" altLang="en-US" dirty="0" smtClean="0">
                <a:ea typeface="黑体" panose="02010609060101010101" pitchFamily="49" charset="-122"/>
              </a:rPr>
              <a:t>多元分布函数与</a:t>
            </a:r>
            <a:r>
              <a:rPr lang="en-US" altLang="zh-CN" dirty="0" err="1" smtClean="0">
                <a:ea typeface="黑体" panose="02010609060101010101" pitchFamily="49" charset="-122"/>
              </a:rPr>
              <a:t>Sklar</a:t>
            </a:r>
            <a:r>
              <a:rPr lang="zh-CN" altLang="en-US" dirty="0" smtClean="0">
                <a:ea typeface="黑体" panose="02010609060101010101" pitchFamily="49" charset="-122"/>
              </a:rPr>
              <a:t>定理</a:t>
            </a:r>
            <a:endParaRPr lang="en-US" altLang="zh-CN" dirty="0" smtClean="0">
              <a:ea typeface="黑体" panose="02010609060101010101" pitchFamily="49" charset="-122"/>
            </a:endParaRPr>
          </a:p>
          <a:p>
            <a:r>
              <a:rPr lang="en-US" altLang="zh-CN" dirty="0" smtClean="0">
                <a:ea typeface="黑体" panose="02010609060101010101" pitchFamily="49" charset="-122"/>
              </a:rPr>
              <a:t>Copula</a:t>
            </a:r>
            <a:r>
              <a:rPr lang="zh-CN" altLang="en-US" dirty="0" smtClean="0">
                <a:ea typeface="黑体" panose="02010609060101010101" pitchFamily="49" charset="-122"/>
              </a:rPr>
              <a:t>的性质</a:t>
            </a:r>
            <a:endParaRPr lang="en-US" altLang="zh-CN" dirty="0" smtClean="0">
              <a:ea typeface="黑体" panose="02010609060101010101" pitchFamily="49" charset="-122"/>
            </a:endParaRPr>
          </a:p>
          <a:p>
            <a:r>
              <a:rPr lang="zh-CN" altLang="en-US" dirty="0" smtClean="0">
                <a:ea typeface="黑体" panose="02010609060101010101" pitchFamily="49" charset="-122"/>
              </a:rPr>
              <a:t>常用的</a:t>
            </a:r>
            <a:r>
              <a:rPr lang="en-US" altLang="zh-CN" dirty="0" smtClean="0">
                <a:ea typeface="黑体" panose="02010609060101010101" pitchFamily="49" charset="-122"/>
              </a:rPr>
              <a:t>Copula</a:t>
            </a:r>
            <a:r>
              <a:rPr lang="zh-CN" altLang="en-US" dirty="0" smtClean="0">
                <a:ea typeface="黑体" panose="02010609060101010101" pitchFamily="49" charset="-122"/>
              </a:rPr>
              <a:t>函数</a:t>
            </a:r>
            <a:endParaRPr lang="en-US" altLang="zh-CN" dirty="0" smtClean="0">
              <a:ea typeface="黑体" panose="02010609060101010101" pitchFamily="49" charset="-122"/>
            </a:endParaRPr>
          </a:p>
          <a:p>
            <a:r>
              <a:rPr lang="en-US" altLang="zh-CN" dirty="0" smtClean="0">
                <a:ea typeface="黑体" panose="02010609060101010101" pitchFamily="49" charset="-122"/>
              </a:rPr>
              <a:t>Copula</a:t>
            </a:r>
            <a:r>
              <a:rPr lang="zh-CN" altLang="en-US" dirty="0" smtClean="0">
                <a:ea typeface="黑体" panose="02010609060101010101" pitchFamily="49" charset="-122"/>
              </a:rPr>
              <a:t>的随机模拟与参数估计</a:t>
            </a:r>
            <a:endParaRPr lang="en-US" altLang="zh-CN" dirty="0" smtClean="0">
              <a:ea typeface="黑体" panose="02010609060101010101" pitchFamily="49" charset="-122"/>
            </a:endParaRPr>
          </a:p>
          <a:p>
            <a:r>
              <a:rPr lang="zh-CN" altLang="en-US" dirty="0" smtClean="0">
                <a:ea typeface="黑体" panose="02010609060101010101" pitchFamily="49" charset="-122"/>
              </a:rPr>
              <a:t>应用：再保险定价</a:t>
            </a:r>
            <a:endParaRPr lang="en-US" altLang="zh-CN" dirty="0" smtClean="0">
              <a:ea typeface="黑体" panose="02010609060101010101" pitchFamily="49" charset="-122"/>
            </a:endParaRPr>
          </a:p>
          <a:p>
            <a:endParaRPr lang="zh-CN" altLang="en-US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1094E0C-355D-4A75-B1DB-CCAB83CC4421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12643" name="Text Box 5"/>
          <p:cNvSpPr txBox="1">
            <a:spLocks noChangeArrowheads="1"/>
          </p:cNvSpPr>
          <p:nvPr/>
        </p:nvSpPr>
        <p:spPr bwMode="auto">
          <a:xfrm>
            <a:off x="762000" y="304800"/>
            <a:ext cx="9060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000000"/>
                </a:solidFill>
              </a:rPr>
              <a:t>证明</a:t>
            </a:r>
            <a:r>
              <a:rPr lang="en-US" altLang="zh-CN" sz="2400" b="1" dirty="0" smtClean="0">
                <a:solidFill>
                  <a:srgbClr val="000000"/>
                </a:solidFill>
              </a:rPr>
              <a:t>: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  <p:graphicFrame>
        <p:nvGraphicFramePr>
          <p:cNvPr id="11264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5171429"/>
              </p:ext>
            </p:extLst>
          </p:nvPr>
        </p:nvGraphicFramePr>
        <p:xfrm>
          <a:off x="935972" y="838200"/>
          <a:ext cx="7867650" cy="103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4" name="Equation" r:id="rId3" imgW="3479800" imgH="457200" progId="">
                  <p:embed/>
                </p:oleObj>
              </mc:Choice>
              <mc:Fallback>
                <p:oleObj name="Equation" r:id="rId3" imgW="3479800" imgH="457200" progId="">
                  <p:embed/>
                  <p:pic>
                    <p:nvPicPr>
                      <p:cNvPr id="0" name="Picture 1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5972" y="838200"/>
                        <a:ext cx="7867650" cy="10334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327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3467425"/>
              </p:ext>
            </p:extLst>
          </p:nvPr>
        </p:nvGraphicFramePr>
        <p:xfrm>
          <a:off x="900113" y="2176463"/>
          <a:ext cx="7127875" cy="433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45" name="Equation" r:id="rId5" imgW="3340080" imgH="2031840" progId="">
                  <p:embed/>
                </p:oleObj>
              </mc:Choice>
              <mc:Fallback>
                <p:oleObj name="Equation" r:id="rId5" imgW="3340080" imgH="2031840" progId="">
                  <p:embed/>
                  <p:pic>
                    <p:nvPicPr>
                      <p:cNvPr id="0" name="Picture 1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2176463"/>
                        <a:ext cx="7127875" cy="433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A1F1BB-4352-485C-BC8F-3F336A6AFF4D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2079" b="33774"/>
          <a:stretch/>
        </p:blipFill>
        <p:spPr>
          <a:xfrm>
            <a:off x="57264" y="1916832"/>
            <a:ext cx="8989817" cy="309634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62000" y="685800"/>
            <a:ext cx="38811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Functional Invariance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04031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A1F1BB-4352-485C-BC8F-3F336A6AFF4D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0097" t="70790" r="-7707" b="-2231"/>
          <a:stretch/>
        </p:blipFill>
        <p:spPr>
          <a:xfrm>
            <a:off x="154321" y="480438"/>
            <a:ext cx="8750229" cy="20828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3767" t="19608" r="2595" b="20039"/>
          <a:stretch/>
        </p:blipFill>
        <p:spPr>
          <a:xfrm>
            <a:off x="359024" y="2563240"/>
            <a:ext cx="8784976" cy="399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0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A1F1BB-4352-485C-BC8F-3F336A6AFF4D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80854"/>
          <a:stretch/>
        </p:blipFill>
        <p:spPr>
          <a:xfrm>
            <a:off x="69268" y="1988840"/>
            <a:ext cx="9074732" cy="122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A1F1BB-4352-485C-BC8F-3F336A6AFF4D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2430"/>
          <a:stretch/>
        </p:blipFill>
        <p:spPr>
          <a:xfrm>
            <a:off x="395536" y="1371600"/>
            <a:ext cx="8493125" cy="395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73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A1F1BB-4352-485C-BC8F-3F336A6AFF4D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6279"/>
          <a:stretch/>
        </p:blipFill>
        <p:spPr>
          <a:xfrm>
            <a:off x="211364" y="758825"/>
            <a:ext cx="8932636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7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A1F1BB-4352-485C-BC8F-3F336A6AFF4D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2817"/>
          <a:stretch/>
        </p:blipFill>
        <p:spPr>
          <a:xfrm>
            <a:off x="371589" y="1752600"/>
            <a:ext cx="8315211" cy="33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6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A0779C3-6542-416A-A559-F4C0166CE5EC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13667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549275"/>
            <a:ext cx="8229600" cy="868363"/>
          </a:xfrm>
        </p:spPr>
        <p:txBody>
          <a:bodyPr/>
          <a:lstStyle/>
          <a:p>
            <a:pPr eaLnBrk="1" hangingPunct="1"/>
            <a:r>
              <a:rPr lang="en-US" altLang="zh-CN" sz="2800" b="1" dirty="0" smtClean="0">
                <a:solidFill>
                  <a:schemeClr val="tx1"/>
                </a:solidFill>
              </a:rPr>
              <a:t>Copulas</a:t>
            </a:r>
            <a:r>
              <a:rPr lang="zh-CN" altLang="en-US" sz="2800" b="1" dirty="0" smtClean="0">
                <a:solidFill>
                  <a:schemeClr val="tx1"/>
                </a:solidFill>
              </a:rPr>
              <a:t>示例</a:t>
            </a:r>
          </a:p>
        </p:txBody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70647" y="1719262"/>
            <a:ext cx="8229600" cy="4525963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基本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Copula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: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特殊相依关系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lvl="1" eaLnBrk="1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独立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</a:rPr>
              <a:t>I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ndependence copula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: 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C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) = 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1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2</a:t>
            </a:r>
          </a:p>
          <a:p>
            <a:pPr lvl="1" eaLnBrk="1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同单调（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Comonotonicity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copula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: 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C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) = min(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sz="2000" dirty="0" smtClean="0">
                <a:latin typeface="Times New Roman" panose="02020603050405020304" pitchFamily="18" charset="0"/>
              </a:rPr>
              <a:t>反单调（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Countermonotonicity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copula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）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: 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C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, 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) = max(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+ </a:t>
            </a:r>
            <a:r>
              <a:rPr lang="en-US" altLang="zh-CN" sz="2000" i="1" dirty="0" smtClean="0">
                <a:latin typeface="Times New Roman" panose="02020603050405020304" pitchFamily="18" charset="0"/>
              </a:rPr>
              <a:t>u</a:t>
            </a:r>
            <a:r>
              <a:rPr lang="en-US" altLang="zh-CN" sz="2000" baseline="-25000" dirty="0" smtClean="0">
                <a:latin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1, 0)</a:t>
            </a:r>
          </a:p>
          <a:p>
            <a:pPr eaLnBrk="1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隐含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 copulas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: 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从多元分布函数中提取，通常没有简洁的表达式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200000"/>
              </a:lnSpc>
              <a:spcBef>
                <a:spcPts val="0"/>
              </a:spcBef>
            </a:pPr>
            <a:r>
              <a:rPr lang="zh-CN" altLang="en-US" sz="2000" b="1" dirty="0" smtClean="0">
                <a:latin typeface="Times New Roman" panose="02020603050405020304" pitchFamily="18" charset="0"/>
              </a:rPr>
              <a:t>显式</a:t>
            </a:r>
            <a:r>
              <a:rPr lang="en-US" altLang="zh-CN" sz="2000" b="1" dirty="0" smtClean="0">
                <a:latin typeface="Times New Roman" panose="02020603050405020304" pitchFamily="18" charset="0"/>
              </a:rPr>
              <a:t> copulas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：有简洁的表达式</a:t>
            </a:r>
            <a:endParaRPr lang="en-US" altLang="zh-CN" sz="2000" dirty="0" smtClean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Box 10"/>
          <p:cNvSpPr txBox="1">
            <a:spLocks noChangeArrowheads="1"/>
          </p:cNvSpPr>
          <p:nvPr/>
        </p:nvSpPr>
        <p:spPr bwMode="auto">
          <a:xfrm>
            <a:off x="3803650" y="158750"/>
            <a:ext cx="5356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</a:t>
            </a:r>
            <a:r>
              <a:rPr lang="en-US" altLang="zh-CN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Sklar's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Representation Theorem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395288" y="620713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9pPr>
          </a:lstStyle>
          <a:p>
            <a:pPr algn="l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Copula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函数举例 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I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内容占位符 3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457200" y="1192189"/>
            <a:ext cx="8229600" cy="2092796"/>
          </a:xfrm>
          <a:blipFill rotWithShape="1">
            <a:blip r:embed="rId6"/>
            <a:stretch>
              <a:fillRect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990600" y="2057400"/>
          <a:ext cx="227171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96" name="Equation" r:id="rId7" imgW="1002865" imgH="228501" progId="">
                  <p:embed/>
                </p:oleObj>
              </mc:Choice>
              <mc:Fallback>
                <p:oleObj name="Equation" r:id="rId7" imgW="1002865" imgH="228501" progId="">
                  <p:embed/>
                  <p:pic>
                    <p:nvPicPr>
                      <p:cNvPr id="0" name="Picture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057400"/>
                        <a:ext cx="2271713" cy="554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1" b="7566"/>
          <a:stretch/>
        </p:blipFill>
        <p:spPr bwMode="auto">
          <a:xfrm>
            <a:off x="5410200" y="3505200"/>
            <a:ext cx="3080311" cy="268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4695" name="对象 12"/>
          <p:cNvGraphicFramePr>
            <a:graphicFrameLocks noChangeAspect="1"/>
          </p:cNvGraphicFramePr>
          <p:nvPr/>
        </p:nvGraphicFramePr>
        <p:xfrm>
          <a:off x="4114800" y="2590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97" name="Equation" r:id="rId10" imgW="435285" imgH="677109" progId="">
                  <p:embed/>
                </p:oleObj>
              </mc:Choice>
              <mc:Fallback>
                <p:oleObj name="Equation" r:id="rId10" imgW="435285" imgH="677109" progId="">
                  <p:embed/>
                  <p:pic>
                    <p:nvPicPr>
                      <p:cNvPr id="0" name="Picture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5908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2"/>
          <a:srcRect l="28637" t="9091" r="30455" b="7273"/>
          <a:stretch/>
        </p:blipFill>
        <p:spPr>
          <a:xfrm>
            <a:off x="433854" y="2789238"/>
            <a:ext cx="4160558" cy="39506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9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9" t="19167" r="30313" b="13194"/>
          <a:stretch/>
        </p:blipFill>
        <p:spPr bwMode="auto">
          <a:xfrm>
            <a:off x="296710" y="1988840"/>
            <a:ext cx="3964162" cy="354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99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37" t="20833" r="31172" b="10278"/>
          <a:stretch/>
        </p:blipFill>
        <p:spPr bwMode="auto">
          <a:xfrm>
            <a:off x="4555155" y="1988839"/>
            <a:ext cx="3744416" cy="3542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0067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838200"/>
            <a:ext cx="8702929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0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TextBox 10"/>
          <p:cNvSpPr txBox="1">
            <a:spLocks noChangeArrowheads="1"/>
          </p:cNvSpPr>
          <p:nvPr/>
        </p:nvSpPr>
        <p:spPr bwMode="auto">
          <a:xfrm>
            <a:off x="3803650" y="158750"/>
            <a:ext cx="5356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Sklar's Representation Theorem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395288" y="620713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9pPr>
          </a:lstStyle>
          <a:p>
            <a:pPr algn="l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Copula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函数举例 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II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内容占位符 3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457200" y="1192189"/>
            <a:ext cx="8229600" cy="2092796"/>
          </a:xfrm>
          <a:blipFill rotWithShape="1">
            <a:blip r:embed="rId6"/>
            <a:stretch>
              <a:fillRect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600200" y="2057400"/>
          <a:ext cx="3308350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44" name="Equation" r:id="rId7" imgW="1460500" imgH="228600" progId="">
                  <p:embed/>
                </p:oleObj>
              </mc:Choice>
              <mc:Fallback>
                <p:oleObj name="Equation" r:id="rId7" imgW="1460500" imgH="228600" progId="">
                  <p:embed/>
                  <p:pic>
                    <p:nvPicPr>
                      <p:cNvPr id="0" name="Picture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057400"/>
                        <a:ext cx="3308350" cy="554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36" t="3125" r="430" b="6522"/>
          <a:stretch/>
        </p:blipFill>
        <p:spPr bwMode="auto">
          <a:xfrm>
            <a:off x="5250907" y="3284985"/>
            <a:ext cx="2826293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6743" name="对象 12"/>
          <p:cNvGraphicFramePr>
            <a:graphicFrameLocks noChangeAspect="1"/>
          </p:cNvGraphicFramePr>
          <p:nvPr/>
        </p:nvGraphicFramePr>
        <p:xfrm>
          <a:off x="4114800" y="2590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45" name="Equation" r:id="rId10" imgW="435285" imgH="677109" progId="">
                  <p:embed/>
                </p:oleObj>
              </mc:Choice>
              <mc:Fallback>
                <p:oleObj name="Equation" r:id="rId10" imgW="435285" imgH="677109" progId="">
                  <p:embed/>
                  <p:pic>
                    <p:nvPicPr>
                      <p:cNvPr id="0" name="Picture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5908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2"/>
          <a:srcRect l="28604" t="10897" r="29512" b="7378"/>
          <a:stretch/>
        </p:blipFill>
        <p:spPr>
          <a:xfrm>
            <a:off x="680291" y="2887316"/>
            <a:ext cx="3816350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9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5" t="20555" r="31094" b="15138"/>
          <a:stretch/>
        </p:blipFill>
        <p:spPr bwMode="auto">
          <a:xfrm>
            <a:off x="323528" y="2060848"/>
            <a:ext cx="3779098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094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4" t="20000" r="30938" b="9028"/>
          <a:stretch/>
        </p:blipFill>
        <p:spPr bwMode="auto">
          <a:xfrm>
            <a:off x="4427984" y="2060849"/>
            <a:ext cx="3782913" cy="33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2571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Box 10"/>
          <p:cNvSpPr txBox="1">
            <a:spLocks noChangeArrowheads="1"/>
          </p:cNvSpPr>
          <p:nvPr/>
        </p:nvSpPr>
        <p:spPr bwMode="auto">
          <a:xfrm>
            <a:off x="3803650" y="158750"/>
            <a:ext cx="5356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Sklar's Representation Theorem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395288" y="620713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9pPr>
          </a:lstStyle>
          <a:p>
            <a:pPr algn="l">
              <a:defRPr/>
            </a:pP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Copula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函数举例 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III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sp>
        <p:nvSpPr>
          <p:cNvPr id="4" name="内容占位符 3"/>
          <p:cNvSpPr>
            <a:spLocks noGrp="1" noRot="1" noChangeAspect="1" noMove="1" noResize="1" noEditPoints="1" noAdjustHandles="1" noChangeArrowheads="1" noChangeShapeType="1" noTextEdit="1"/>
          </p:cNvSpPr>
          <p:nvPr>
            <p:ph sz="quarter" idx="1"/>
          </p:nvPr>
        </p:nvSpPr>
        <p:spPr>
          <a:xfrm>
            <a:off x="457200" y="1192189"/>
            <a:ext cx="8229600" cy="2092796"/>
          </a:xfrm>
          <a:blipFill rotWithShape="1">
            <a:blip r:embed="rId6"/>
            <a:stretch>
              <a:fillRect/>
            </a:stretch>
          </a:blipFill>
          <a:extLst/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828800" y="2057400"/>
          <a:ext cx="4227513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92" name="Equation" r:id="rId7" imgW="1866900" imgH="228600" progId="">
                  <p:embed/>
                </p:oleObj>
              </mc:Choice>
              <mc:Fallback>
                <p:oleObj name="Equation" r:id="rId7" imgW="1866900" imgH="228600" progId="">
                  <p:embed/>
                  <p:pic>
                    <p:nvPicPr>
                      <p:cNvPr id="0" name="Picture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057400"/>
                        <a:ext cx="4227513" cy="554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66" b="6410"/>
          <a:stretch/>
        </p:blipFill>
        <p:spPr bwMode="auto">
          <a:xfrm>
            <a:off x="5244748" y="3428999"/>
            <a:ext cx="3061052" cy="272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18791" name="对象 12"/>
          <p:cNvGraphicFramePr>
            <a:graphicFrameLocks noChangeAspect="1"/>
          </p:cNvGraphicFramePr>
          <p:nvPr/>
        </p:nvGraphicFramePr>
        <p:xfrm>
          <a:off x="4114800" y="2590800"/>
          <a:ext cx="914400" cy="19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93" name="Equation" r:id="rId10" imgW="435285" imgH="677109" progId="">
                  <p:embed/>
                </p:oleObj>
              </mc:Choice>
              <mc:Fallback>
                <p:oleObj name="Equation" r:id="rId10" imgW="435285" imgH="677109" progId="">
                  <p:embed/>
                  <p:pic>
                    <p:nvPicPr>
                      <p:cNvPr id="0" name="Picture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590800"/>
                        <a:ext cx="914400" cy="198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2"/>
          <a:srcRect l="28125" t="11667" r="31563" b="6666"/>
          <a:stretch/>
        </p:blipFill>
        <p:spPr>
          <a:xfrm>
            <a:off x="523362" y="2905125"/>
            <a:ext cx="3982244" cy="3733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85" t="20000" r="29766" b="9305"/>
          <a:stretch/>
        </p:blipFill>
        <p:spPr bwMode="auto">
          <a:xfrm>
            <a:off x="251520" y="2062714"/>
            <a:ext cx="3779912" cy="3435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19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34" t="19862" r="25000" b="9722"/>
          <a:stretch/>
        </p:blipFill>
        <p:spPr bwMode="auto">
          <a:xfrm>
            <a:off x="4572000" y="2062714"/>
            <a:ext cx="3816424" cy="3506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038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TextBox 10"/>
          <p:cNvSpPr txBox="1">
            <a:spLocks noChangeArrowheads="1"/>
          </p:cNvSpPr>
          <p:nvPr/>
        </p:nvSpPr>
        <p:spPr bwMode="auto">
          <a:xfrm>
            <a:off x="3803650" y="158750"/>
            <a:ext cx="5356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Sklar's Representation Theorem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9302287"/>
              </p:ext>
            </p:extLst>
          </p:nvPr>
        </p:nvGraphicFramePr>
        <p:xfrm>
          <a:off x="2062163" y="5414963"/>
          <a:ext cx="4630737" cy="554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040" name="Equation" r:id="rId5" imgW="2044440" imgH="228600" progId="">
                  <p:embed/>
                </p:oleObj>
              </mc:Choice>
              <mc:Fallback>
                <p:oleObj name="Equation" r:id="rId5" imgW="2044440" imgH="228600" progId="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5414963"/>
                        <a:ext cx="4630737" cy="554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l="28125" t="11667" r="31563" b="6666"/>
          <a:stretch/>
        </p:blipFill>
        <p:spPr>
          <a:xfrm>
            <a:off x="4881742" y="755073"/>
            <a:ext cx="4172374" cy="39120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8"/>
          <a:srcRect l="28604" t="10897" r="29512" b="7378"/>
          <a:stretch/>
        </p:blipFill>
        <p:spPr>
          <a:xfrm>
            <a:off x="25400" y="762000"/>
            <a:ext cx="4571638" cy="37404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8764331-D61F-4C5F-81D4-A66C71D192C5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2185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>
                <a:latin typeface="+mn-lt"/>
                <a:ea typeface="黑体" panose="02010609060101010101" pitchFamily="49" charset="-122"/>
              </a:rPr>
              <a:t>基本</a:t>
            </a:r>
            <a:r>
              <a:rPr lang="en-US" altLang="zh-CN" sz="2800" dirty="0" smtClean="0">
                <a:latin typeface="+mn-lt"/>
                <a:ea typeface="黑体" panose="02010609060101010101" pitchFamily="49" charset="-122"/>
              </a:rPr>
              <a:t>Copula</a:t>
            </a:r>
            <a:r>
              <a:rPr lang="zh-CN" altLang="en-US" sz="2800" dirty="0" smtClean="0">
                <a:latin typeface="+mn-lt"/>
                <a:ea typeface="黑体" panose="02010609060101010101" pitchFamily="49" charset="-122"/>
              </a:rPr>
              <a:t>函数的程序代码</a:t>
            </a:r>
          </a:p>
        </p:txBody>
      </p:sp>
      <p:sp>
        <p:nvSpPr>
          <p:cNvPr id="3" name="矩形 2"/>
          <p:cNvSpPr/>
          <p:nvPr/>
        </p:nvSpPr>
        <p:spPr>
          <a:xfrm>
            <a:off x="971600" y="1386660"/>
            <a:ext cx="7272808" cy="4889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Aft>
                <a:spcPts val="1000"/>
              </a:spcAft>
            </a:pP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rgl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u1 &lt;-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seq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length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u2 &lt;-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seq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length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 &lt;-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function(u1, u2) u1 *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u2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独立</a:t>
            </a:r>
            <a:r>
              <a:rPr lang="en-US" altLang="zh-CN" sz="1100" i="1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copula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CI &lt;-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outer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(u1, u2, f)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persp3d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(u1, u2, CI,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col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"blue"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CU &lt;-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array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dim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for (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in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 {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for (j in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 CU[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j]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min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(u1[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], u2[j])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}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同单调</a:t>
            </a:r>
            <a:r>
              <a:rPr lang="en-US" altLang="zh-CN" sz="1100" i="1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copula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，上界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persp3d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(u1, u2, CU,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col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"red"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CL &lt;-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array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dim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for (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in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 {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for (j in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 CL[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j]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max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(u1[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] +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u2[j] -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}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反单调</a:t>
            </a:r>
            <a:r>
              <a:rPr lang="en-US" altLang="zh-CN" sz="1100" i="1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copula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，下界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persp3d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(u1, u2, CL,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col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"yellow"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zh-CN" sz="1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TextBox 10"/>
          <p:cNvSpPr txBox="1">
            <a:spLocks noChangeArrowheads="1"/>
          </p:cNvSpPr>
          <p:nvPr/>
        </p:nvSpPr>
        <p:spPr bwMode="auto">
          <a:xfrm>
            <a:off x="3803650" y="158750"/>
            <a:ext cx="5356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Sklar's Representation Theorem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08781" y="438011"/>
            <a:ext cx="7869238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9pPr>
          </a:lstStyle>
          <a:p>
            <a:pPr algn="l">
              <a:defRPr/>
            </a:pPr>
            <a:r>
              <a:rPr lang="zh-CN" altLang="en-US" b="1" dirty="0">
                <a:latin typeface="微软雅黑"/>
              </a:rPr>
              <a:t>应用</a:t>
            </a:r>
            <a:r>
              <a:rPr lang="en-US" altLang="zh-CN" b="1" dirty="0" smtClean="0">
                <a:latin typeface="微软雅黑"/>
              </a:rPr>
              <a:t>Copula</a:t>
            </a:r>
            <a:r>
              <a:rPr lang="zh-CN" altLang="en-US" b="1" dirty="0" smtClean="0">
                <a:latin typeface="微软雅黑"/>
              </a:rPr>
              <a:t>表示条件分布</a:t>
            </a:r>
            <a:endParaRPr lang="zh-CN" altLang="en-US" b="1" dirty="0">
              <a:latin typeface="微软雅黑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5225784"/>
              </p:ext>
            </p:extLst>
          </p:nvPr>
        </p:nvGraphicFramePr>
        <p:xfrm>
          <a:off x="1295400" y="1411941"/>
          <a:ext cx="6096000" cy="448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8" name="Equation" r:id="rId6" imgW="2628720" imgH="2260440" progId="Equation.DSMT4">
                  <p:embed/>
                </p:oleObj>
              </mc:Choice>
              <mc:Fallback>
                <p:oleObj name="Equation" r:id="rId6" imgW="2628720" imgH="2260440" progId="Equation.DSMT4">
                  <p:embed/>
                  <p:pic>
                    <p:nvPicPr>
                      <p:cNvPr id="0" name="Picture 1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411941"/>
                        <a:ext cx="6096000" cy="4486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885" name="对象 5"/>
          <p:cNvGraphicFramePr>
            <a:graphicFrameLocks noChangeAspect="1"/>
          </p:cNvGraphicFramePr>
          <p:nvPr/>
        </p:nvGraphicFramePr>
        <p:xfrm>
          <a:off x="4514850" y="2600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89" name="Equation" r:id="rId8" imgW="435285" imgH="677109" progId="">
                  <p:embed/>
                </p:oleObj>
              </mc:Choice>
              <mc:Fallback>
                <p:oleObj name="Equation" r:id="rId8" imgW="435285" imgH="677109" progId="">
                  <p:embed/>
                  <p:pic>
                    <p:nvPicPr>
                      <p:cNvPr id="0" name="Picture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6003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5835011"/>
              </p:ext>
            </p:extLst>
          </p:nvPr>
        </p:nvGraphicFramePr>
        <p:xfrm>
          <a:off x="2209800" y="304800"/>
          <a:ext cx="4827588" cy="637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131" name="Equation" r:id="rId3" imgW="2311200" imgH="3314520" progId="">
                  <p:embed/>
                </p:oleObj>
              </mc:Choice>
              <mc:Fallback>
                <p:oleObj name="Equation" r:id="rId3" imgW="2311200" imgH="3314520" progId="">
                  <p:embed/>
                  <p:pic>
                    <p:nvPicPr>
                      <p:cNvPr id="0" name="Picture 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04800"/>
                        <a:ext cx="4827588" cy="637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609600" y="381000"/>
            <a:ext cx="1181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证明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TextBox 10"/>
          <p:cNvSpPr txBox="1">
            <a:spLocks noChangeArrowheads="1"/>
          </p:cNvSpPr>
          <p:nvPr/>
        </p:nvSpPr>
        <p:spPr bwMode="auto">
          <a:xfrm>
            <a:off x="3803650" y="158750"/>
            <a:ext cx="5356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 Sklar's Representation Theorem</a:t>
            </a: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421827" y="1124744"/>
            <a:ext cx="8229600" cy="738187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602E04"/>
                </a:solidFill>
                <a:latin typeface="时尚中黑简体"/>
                <a:ea typeface="时尚中黑简体"/>
                <a:cs typeface="时尚中黑简体"/>
              </a:defRPr>
            </a:lvl9pPr>
          </a:lstStyle>
          <a:p>
            <a:pPr algn="l"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</a:rPr>
              <a:t>应用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</a:rPr>
              <a:t>Copula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</a:rPr>
              <a:t>表示密度函数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</a:endParaRPr>
          </a:p>
        </p:txBody>
      </p:sp>
      <p:graphicFrame>
        <p:nvGraphicFramePr>
          <p:cNvPr id="125956" name="对象 5"/>
          <p:cNvGraphicFramePr>
            <a:graphicFrameLocks noChangeAspect="1"/>
          </p:cNvGraphicFramePr>
          <p:nvPr/>
        </p:nvGraphicFramePr>
        <p:xfrm>
          <a:off x="4514850" y="2600325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59" name="Equation" r:id="rId6" imgW="435285" imgH="677109" progId="">
                  <p:embed/>
                </p:oleObj>
              </mc:Choice>
              <mc:Fallback>
                <p:oleObj name="Equation" r:id="rId6" imgW="435285" imgH="677109" progId="">
                  <p:embed/>
                  <p:pic>
                    <p:nvPicPr>
                      <p:cNvPr id="0" name="Picture 1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2600325"/>
                        <a:ext cx="114300" cy="177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780982"/>
              </p:ext>
            </p:extLst>
          </p:nvPr>
        </p:nvGraphicFramePr>
        <p:xfrm>
          <a:off x="652174" y="2564904"/>
          <a:ext cx="7924800" cy="284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360" name="Equation" r:id="rId8" imgW="3340080" imgH="1396800" progId="Equation.DSMT4">
                  <p:embed/>
                </p:oleObj>
              </mc:Choice>
              <mc:Fallback>
                <p:oleObj name="Equation" r:id="rId8" imgW="3340080" imgH="1396800" progId="Equation.DSMT4">
                  <p:embed/>
                  <p:pic>
                    <p:nvPicPr>
                      <p:cNvPr id="0" name="Picture 1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174" y="2564904"/>
                        <a:ext cx="7924800" cy="2841625"/>
                      </a:xfrm>
                      <a:prstGeom prst="rect">
                        <a:avLst/>
                      </a:prstGeom>
                      <a:solidFill>
                        <a:srgbClr val="E6E6E6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291C2E9-8B3A-4125-B76A-CB1C6EC0202D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30051" name="Text Box 2"/>
          <p:cNvSpPr txBox="1">
            <a:spLocks noChangeArrowheads="1"/>
          </p:cNvSpPr>
          <p:nvPr/>
        </p:nvSpPr>
        <p:spPr bwMode="auto">
          <a:xfrm>
            <a:off x="3275856" y="1138882"/>
            <a:ext cx="23487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相依性的度量</a:t>
            </a:r>
            <a:endParaRPr lang="en-US" altLang="zh-CN" sz="2800" b="1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0052" name="Rectangle 3"/>
          <p:cNvSpPr>
            <a:spLocks noChangeArrowheads="1"/>
          </p:cNvSpPr>
          <p:nvPr/>
        </p:nvSpPr>
        <p:spPr bwMode="auto">
          <a:xfrm>
            <a:off x="1403648" y="2564904"/>
            <a:ext cx="626469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线性相关系数</a:t>
            </a:r>
            <a:r>
              <a:rPr lang="en-US" altLang="zh-CN" sz="2400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:  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是边际分布的函数</a:t>
            </a:r>
            <a:endParaRPr lang="en-US" altLang="zh-CN" sz="2400" dirty="0">
              <a:solidFill>
                <a:srgbClr val="000000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 Kendall’s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tau</a:t>
            </a:r>
            <a:r>
              <a:rPr lang="en-US" altLang="zh-CN" sz="2400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en-US" altLang="zh-CN" sz="2400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独立于边际分布</a:t>
            </a:r>
            <a:endParaRPr lang="en-US" altLang="zh-CN" sz="2400" dirty="0">
              <a:solidFill>
                <a:srgbClr val="000000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  Spearman’s </a:t>
            </a:r>
            <a:r>
              <a:rPr lang="en-US" altLang="zh-CN" sz="2400" b="1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rho</a:t>
            </a:r>
            <a:r>
              <a:rPr lang="en-US" altLang="zh-CN" sz="2400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:  </a:t>
            </a:r>
            <a:r>
              <a:rPr lang="zh-CN" altLang="en-US" sz="2400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独立</a:t>
            </a:r>
            <a:r>
              <a:rPr lang="zh-CN" altLang="en-US" sz="2400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于边际分布</a:t>
            </a:r>
            <a:endParaRPr lang="en-US" altLang="zh-CN" sz="2400" dirty="0">
              <a:solidFill>
                <a:srgbClr val="000000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7445"/>
          <a:stretch/>
        </p:blipFill>
        <p:spPr>
          <a:xfrm>
            <a:off x="152400" y="914400"/>
            <a:ext cx="7854361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17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A57EB23-F128-41D4-B45A-E323F8EA164C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31075" name="Text Box 4"/>
          <p:cNvSpPr txBox="1">
            <a:spLocks noChangeArrowheads="1"/>
          </p:cNvSpPr>
          <p:nvPr/>
        </p:nvSpPr>
        <p:spPr bwMode="auto">
          <a:xfrm>
            <a:off x="3347864" y="692696"/>
            <a:ext cx="23487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CC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线性相关系数</a:t>
            </a:r>
            <a:endParaRPr lang="en-US" altLang="zh-CN" sz="2800" b="1" dirty="0">
              <a:solidFill>
                <a:srgbClr val="0000CC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1076" name="Text Box 5"/>
          <p:cNvSpPr txBox="1">
            <a:spLocks noChangeArrowheads="1"/>
          </p:cNvSpPr>
          <p:nvPr/>
        </p:nvSpPr>
        <p:spPr bwMode="auto">
          <a:xfrm>
            <a:off x="503238" y="1447800"/>
            <a:ext cx="8173218" cy="4339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CC"/>
              </a:buClr>
            </a:pP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非线性相关并不意味着相互独立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CC"/>
              </a:buClr>
            </a:pP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在严格递增的非线性变换下，不能保持不变</a:t>
            </a:r>
            <a:endParaRPr lang="en-US" altLang="zh-CN" sz="24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CC"/>
              </a:buClr>
            </a:pPr>
            <a:r>
              <a:rPr lang="zh-CN" altLang="en-US" sz="24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只有方差存在的条件下有定义</a:t>
            </a:r>
            <a:endParaRPr lang="en-US" altLang="zh-CN" sz="24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CC"/>
              </a:buClr>
            </a:pP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>
                <a:srgbClr val="FF0000"/>
              </a:buClr>
            </a:pPr>
            <a:r>
              <a:rPr lang="en-US" altLang="zh-CN" sz="24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误解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给定相关系数和边际分布，即可确定联合分布</a:t>
            </a:r>
            <a:r>
              <a:rPr lang="en-US" altLang="zh-CN" sz="24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</a:p>
          <a:p>
            <a:pPr eaLnBrk="1" hangingPunct="1">
              <a:spcBef>
                <a:spcPct val="0"/>
              </a:spcBef>
              <a:buClr>
                <a:srgbClr val="FF0000"/>
              </a:buClr>
            </a:pP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buClr>
                <a:srgbClr val="FF0000"/>
              </a:buClr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只有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当</a:t>
            </a:r>
            <a:r>
              <a:rPr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是椭圆分布时，给定相关系数即可确定唯一的联合分布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00CC"/>
              </a:buClr>
            </a:pPr>
            <a:endParaRPr lang="en-US" altLang="zh-CN" sz="24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5A35C-6AD9-452B-8AFB-36DCB4532717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27" y="762000"/>
            <a:ext cx="9044673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B61ECAE-9780-4DA5-ADEE-8FCF46B939C7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3209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682171"/>
              </p:ext>
            </p:extLst>
          </p:nvPr>
        </p:nvGraphicFramePr>
        <p:xfrm>
          <a:off x="836613" y="1301283"/>
          <a:ext cx="4192587" cy="53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42" name="Equation" r:id="rId3" imgW="1993680" imgH="253800" progId="">
                  <p:embed/>
                </p:oleObj>
              </mc:Choice>
              <mc:Fallback>
                <p:oleObj name="Equation" r:id="rId3" imgW="1993680" imgH="253800" progId="">
                  <p:embed/>
                  <p:pic>
                    <p:nvPicPr>
                      <p:cNvPr id="0" name="Picture 2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6613" y="1301283"/>
                        <a:ext cx="4192587" cy="533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2101" name="Text Box 4"/>
          <p:cNvSpPr txBox="1">
            <a:spLocks noChangeArrowheads="1"/>
          </p:cNvSpPr>
          <p:nvPr/>
        </p:nvSpPr>
        <p:spPr bwMode="auto">
          <a:xfrm>
            <a:off x="2895600" y="371430"/>
            <a:ext cx="28868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CC"/>
                </a:solidFill>
              </a:rPr>
              <a:t>Spearman’s </a:t>
            </a:r>
            <a:r>
              <a:rPr lang="en-US" altLang="zh-CN" sz="2800" b="1" dirty="0" smtClean="0">
                <a:solidFill>
                  <a:srgbClr val="0000CC"/>
                </a:solidFill>
              </a:rPr>
              <a:t>rho</a:t>
            </a:r>
            <a:endParaRPr lang="en-US" altLang="zh-CN" sz="2800" b="1" dirty="0">
              <a:solidFill>
                <a:srgbClr val="0000CC"/>
              </a:solidFill>
            </a:endParaRPr>
          </a:p>
        </p:txBody>
      </p:sp>
      <p:sp>
        <p:nvSpPr>
          <p:cNvPr id="132102" name="Text Box 5"/>
          <p:cNvSpPr txBox="1">
            <a:spLocks noChangeArrowheads="1"/>
          </p:cNvSpPr>
          <p:nvPr/>
        </p:nvSpPr>
        <p:spPr bwMode="auto">
          <a:xfrm>
            <a:off x="6411932" y="1459468"/>
            <a:ext cx="2337499" cy="369332"/>
          </a:xfrm>
          <a:prstGeom prst="rect">
            <a:avLst/>
          </a:prstGeom>
          <a:solidFill>
            <a:schemeClr val="accent3">
              <a:lumMod val="95000"/>
            </a:schemeClr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i="1" dirty="0" smtClean="0">
                <a:solidFill>
                  <a:srgbClr val="000000"/>
                </a:solidFill>
                <a:latin typeface="Symbol" panose="05050102010706020507" pitchFamily="18" charset="2"/>
              </a:rPr>
              <a:t>r  </a:t>
            </a:r>
            <a:r>
              <a:rPr lang="zh-CN" altLang="en-US" sz="1800" dirty="0" smtClean="0">
                <a:solidFill>
                  <a:srgbClr val="000000"/>
                </a:solidFill>
                <a:latin typeface="Symbol" panose="05050102010706020507" pitchFamily="18" charset="2"/>
              </a:rPr>
              <a:t>表示线性相关系数</a:t>
            </a:r>
            <a:r>
              <a:rPr lang="en-US" altLang="zh-CN" sz="1800" dirty="0" smtClean="0">
                <a:solidFill>
                  <a:srgbClr val="000000"/>
                </a:solidFill>
              </a:rPr>
              <a:t>.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3694021"/>
              </p:ext>
            </p:extLst>
          </p:nvPr>
        </p:nvGraphicFramePr>
        <p:xfrm>
          <a:off x="755576" y="2708920"/>
          <a:ext cx="6431282" cy="31683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43" name="Equation" r:id="rId5" imgW="3454200" imgH="1701720" progId="Equation.DSMT4">
                  <p:embed/>
                </p:oleObj>
              </mc:Choice>
              <mc:Fallback>
                <p:oleObj name="Equation" r:id="rId5" imgW="3454200" imgH="17017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55576" y="2708920"/>
                        <a:ext cx="6431282" cy="31683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3646146"/>
              </p:ext>
            </p:extLst>
          </p:nvPr>
        </p:nvGraphicFramePr>
        <p:xfrm>
          <a:off x="7236296" y="3717032"/>
          <a:ext cx="1205635" cy="553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744" name="Equation" r:id="rId7" imgW="939600" imgH="431640" progId="Equation.DSMT4">
                  <p:embed/>
                </p:oleObj>
              </mc:Choice>
              <mc:Fallback>
                <p:oleObj name="Equation" r:id="rId7" imgW="9396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236296" y="3717032"/>
                        <a:ext cx="1205635" cy="553940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45A35C-6AD9-452B-8AFB-36DCB4532717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29525" t="39094" r="21022" b="18491"/>
          <a:stretch/>
        </p:blipFill>
        <p:spPr>
          <a:xfrm>
            <a:off x="2209800" y="2133600"/>
            <a:ext cx="5105400" cy="21412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7049" y="5063826"/>
            <a:ext cx="82109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ym typeface="Symbol" panose="05050102010706020507" pitchFamily="18" charset="2"/>
              </a:rPr>
              <a:t>解释：</a:t>
            </a:r>
            <a:r>
              <a:rPr lang="zh-CN" altLang="en-US" sz="2400" i="1" dirty="0" smtClean="0">
                <a:sym typeface="Symbol" panose="05050102010706020507" pitchFamily="18" charset="2"/>
              </a:rPr>
              <a:t></a:t>
            </a:r>
            <a:r>
              <a:rPr lang="en-US" altLang="zh-CN" sz="2400" i="1" baseline="-25000" dirty="0" smtClean="0">
                <a:sym typeface="Symbol" panose="05050102010706020507" pitchFamily="18" charset="2"/>
              </a:rPr>
              <a:t>s</a:t>
            </a:r>
            <a:r>
              <a:rPr lang="zh-CN" altLang="en-US" sz="2400" dirty="0" smtClean="0">
                <a:sym typeface="Symbol" panose="05050102010706020507" pitchFamily="18" charset="2"/>
              </a:rPr>
              <a:t>是</a:t>
            </a:r>
            <a:r>
              <a:rPr lang="en-US" altLang="zh-CN" sz="2400" dirty="0" smtClean="0">
                <a:sym typeface="Symbol" panose="05050102010706020507" pitchFamily="18" charset="2"/>
              </a:rPr>
              <a:t>(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,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dirty="0">
                <a:sym typeface="Symbol" panose="05050102010706020507" pitchFamily="18" charset="2"/>
              </a:rPr>
              <a:t>)</a:t>
            </a:r>
            <a:r>
              <a:rPr lang="zh-CN" altLang="en-US" sz="2400" dirty="0" smtClean="0">
                <a:sym typeface="Symbol" panose="05050102010706020507" pitchFamily="18" charset="2"/>
              </a:rPr>
              <a:t>的</a:t>
            </a:r>
            <a:r>
              <a:rPr lang="en-US" altLang="zh-CN" sz="2400" dirty="0" smtClean="0">
                <a:sym typeface="Symbol" panose="05050102010706020507" pitchFamily="18" charset="2"/>
              </a:rPr>
              <a:t>copula</a:t>
            </a:r>
            <a:r>
              <a:rPr lang="zh-CN" altLang="en-US" sz="2400" dirty="0" smtClean="0">
                <a:sym typeface="Symbol" panose="05050102010706020507" pitchFamily="18" charset="2"/>
              </a:rPr>
              <a:t>与独立</a:t>
            </a:r>
            <a:r>
              <a:rPr lang="en-US" altLang="zh-CN" sz="2400" dirty="0" smtClean="0">
                <a:sym typeface="Symbol" panose="05050102010706020507" pitchFamily="18" charset="2"/>
              </a:rPr>
              <a:t>copula</a:t>
            </a:r>
            <a:r>
              <a:rPr lang="zh-CN" altLang="en-US" sz="2400" dirty="0" smtClean="0">
                <a:sym typeface="Symbol" panose="05050102010706020507" pitchFamily="18" charset="2"/>
              </a:rPr>
              <a:t>之间的平均距离。</a:t>
            </a:r>
            <a:endParaRPr lang="zh-CN" altLang="en-US" sz="2400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9795683"/>
              </p:ext>
            </p:extLst>
          </p:nvPr>
        </p:nvGraphicFramePr>
        <p:xfrm>
          <a:off x="1846263" y="873273"/>
          <a:ext cx="14954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10" name="Equation" r:id="rId4" imgW="711000" imgH="228600" progId="">
                  <p:embed/>
                </p:oleObj>
              </mc:Choice>
              <mc:Fallback>
                <p:oleObj name="Equation" r:id="rId4" imgW="711000" imgH="228600" progId="">
                  <p:embed/>
                  <p:pic>
                    <p:nvPicPr>
                      <p:cNvPr id="0" name="Picture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6263" y="873273"/>
                        <a:ext cx="1495425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341688" y="88294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还可以表示为：</a:t>
            </a:r>
            <a:endParaRPr lang="zh-CN" altLang="en-US" sz="2400" dirty="0"/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522185"/>
              </p:ext>
            </p:extLst>
          </p:nvPr>
        </p:nvGraphicFramePr>
        <p:xfrm>
          <a:off x="714375" y="2239466"/>
          <a:ext cx="1495425" cy="481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0011" name="Equation" r:id="rId6" imgW="711000" imgH="228600" progId="">
                  <p:embed/>
                </p:oleObj>
              </mc:Choice>
              <mc:Fallback>
                <p:oleObj name="Equation" r:id="rId6" imgW="711000" imgH="228600" progId="">
                  <p:embed/>
                  <p:pic>
                    <p:nvPicPr>
                      <p:cNvPr id="0" name="Picture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2239466"/>
                        <a:ext cx="1495425" cy="4810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10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6A73F09-9994-47E8-9EB7-BCE06EBA6E94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3312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5366434"/>
              </p:ext>
            </p:extLst>
          </p:nvPr>
        </p:nvGraphicFramePr>
        <p:xfrm>
          <a:off x="242887" y="978460"/>
          <a:ext cx="8628063" cy="549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0" name="Equation" r:id="rId3" imgW="4381200" imgH="2755800" progId="Equation.DSMT4">
                  <p:embed/>
                </p:oleObj>
              </mc:Choice>
              <mc:Fallback>
                <p:oleObj name="Equation" r:id="rId3" imgW="4381200" imgH="2755800" progId="Equation.DSMT4">
                  <p:embed/>
                  <p:pic>
                    <p:nvPicPr>
                      <p:cNvPr id="0" name="Picture 1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87" y="978460"/>
                        <a:ext cx="8628063" cy="5495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24" name="Text Box 3"/>
          <p:cNvSpPr txBox="1">
            <a:spLocks noChangeArrowheads="1"/>
          </p:cNvSpPr>
          <p:nvPr/>
        </p:nvSpPr>
        <p:spPr bwMode="auto">
          <a:xfrm>
            <a:off x="3124200" y="226080"/>
            <a:ext cx="240912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CC"/>
                </a:solidFill>
              </a:rPr>
              <a:t>Kendall’s </a:t>
            </a:r>
            <a:r>
              <a:rPr lang="en-US" altLang="zh-CN" sz="2800" b="1" dirty="0" smtClean="0">
                <a:solidFill>
                  <a:srgbClr val="0000CC"/>
                </a:solidFill>
              </a:rPr>
              <a:t>tau</a:t>
            </a:r>
            <a:endParaRPr lang="en-US" altLang="zh-CN" sz="2800" b="1" dirty="0">
              <a:solidFill>
                <a:srgbClr val="0000CC"/>
              </a:solidFill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3640074"/>
              </p:ext>
            </p:extLst>
          </p:nvPr>
        </p:nvGraphicFramePr>
        <p:xfrm>
          <a:off x="6444208" y="4293096"/>
          <a:ext cx="24193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51" name="Equation" r:id="rId5" imgW="1803240" imgH="558720" progId="">
                  <p:embed/>
                </p:oleObj>
              </mc:Choice>
              <mc:Fallback>
                <p:oleObj name="Equation" r:id="rId5" imgW="1803240" imgH="558720" progId="">
                  <p:embed/>
                  <p:pic>
                    <p:nvPicPr>
                      <p:cNvPr id="0" name="Picture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4293096"/>
                        <a:ext cx="2419350" cy="685800"/>
                      </a:xfrm>
                      <a:prstGeom prst="rect">
                        <a:avLst/>
                      </a:prstGeom>
                      <a:solidFill>
                        <a:srgbClr val="DAEDE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7010400" y="6381750"/>
            <a:ext cx="2133600" cy="47625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1E255B-1ED3-4841-AD4A-F9DDCA8B427B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 dirty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0"/>
            <a:ext cx="5486400" cy="449511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86871" y="4320891"/>
            <a:ext cx="8839200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k =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seq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0.01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  </a:t>
            </a:r>
            <a:r>
              <a:rPr lang="en-US" altLang="zh-CN" sz="1400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400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tao</a:t>
            </a:r>
            <a:r>
              <a:rPr lang="en-US" altLang="zh-CN" sz="1400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的取值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s1 =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*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k -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)/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400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400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rho</a:t>
            </a:r>
            <a:r>
              <a:rPr lang="en-US" altLang="zh-CN" sz="1400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的下界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s2 =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+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*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k -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k^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)/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400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400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rho</a:t>
            </a:r>
            <a:r>
              <a:rPr lang="en-US" altLang="zh-CN" sz="1400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的上界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(k, s1, 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type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"l"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xlab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"tau"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ylab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"rho"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las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lines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(k, s2, 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col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lty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legend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400" dirty="0" err="1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bottomright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400" dirty="0" err="1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rho</a:t>
            </a:r>
            <a:r>
              <a:rPr lang="en-US" altLang="zh-CN" sz="1400" dirty="0" err="1">
                <a:solidFill>
                  <a:srgbClr val="4E9A06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的下限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400" dirty="0" err="1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rho</a:t>
            </a:r>
            <a:r>
              <a:rPr lang="en-US" altLang="zh-CN" sz="1400" dirty="0" err="1">
                <a:solidFill>
                  <a:srgbClr val="4E9A06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的上限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), 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col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), </a:t>
            </a:r>
            <a:r>
              <a:rPr lang="en-US" altLang="zh-CN" sz="14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lty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))</a:t>
            </a:r>
            <a:endParaRPr lang="zh-CN" altLang="zh-CN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graphicFrame>
        <p:nvGraphicFramePr>
          <p:cNvPr id="8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03844"/>
              </p:ext>
            </p:extLst>
          </p:nvPr>
        </p:nvGraphicFramePr>
        <p:xfrm>
          <a:off x="609600" y="1804988"/>
          <a:ext cx="1084263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376" name="Equation" r:id="rId4" imgW="482400" imgH="203040" progId="Equation.DSMT4">
                  <p:embed/>
                </p:oleObj>
              </mc:Choice>
              <mc:Fallback>
                <p:oleObj name="Equation" r:id="rId4" imgW="482400" imgH="203040" progId="Equation.DSMT4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804988"/>
                        <a:ext cx="1084263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2"/>
          <p:cNvSpPr>
            <a:spLocks noChangeArrowheads="1"/>
          </p:cNvSpPr>
          <p:nvPr/>
        </p:nvSpPr>
        <p:spPr bwMode="auto">
          <a:xfrm>
            <a:off x="914400" y="213991"/>
            <a:ext cx="7862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rgbClr val="0000CC"/>
                </a:solidFill>
              </a:rPr>
              <a:t>Spearman’s </a:t>
            </a:r>
            <a:r>
              <a:rPr lang="en-US" altLang="zh-CN" sz="1800" dirty="0">
                <a:solidFill>
                  <a:srgbClr val="0000CC"/>
                </a:solidFill>
              </a:rPr>
              <a:t>rho </a:t>
            </a:r>
            <a:r>
              <a:rPr lang="zh-CN" altLang="en-US" sz="1800" dirty="0" smtClean="0">
                <a:solidFill>
                  <a:srgbClr val="0000CC"/>
                </a:solidFill>
              </a:rPr>
              <a:t>与</a:t>
            </a:r>
            <a:r>
              <a:rPr lang="en-US" altLang="zh-CN" sz="1800" dirty="0" smtClean="0">
                <a:solidFill>
                  <a:srgbClr val="0000CC"/>
                </a:solidFill>
              </a:rPr>
              <a:t> </a:t>
            </a:r>
            <a:r>
              <a:rPr lang="en-US" altLang="zh-CN" sz="1800" dirty="0">
                <a:solidFill>
                  <a:srgbClr val="0000CC"/>
                </a:solidFill>
              </a:rPr>
              <a:t>Kendall’s </a:t>
            </a:r>
            <a:r>
              <a:rPr lang="en-US" altLang="zh-CN" sz="1800" dirty="0" smtClean="0">
                <a:solidFill>
                  <a:srgbClr val="0000CC"/>
                </a:solidFill>
              </a:rPr>
              <a:t>tau</a:t>
            </a:r>
            <a:r>
              <a:rPr lang="zh-CN" altLang="en-US" sz="1800" dirty="0" smtClean="0">
                <a:solidFill>
                  <a:srgbClr val="0000CC"/>
                </a:solidFill>
              </a:rPr>
              <a:t>的关系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灯片编号占位符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DC70395-5D7F-44E1-BDFF-FB9C995864E9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800" y="4453932"/>
            <a:ext cx="8763000" cy="203132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atinLnBrk="1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k =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seq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(-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0.01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s1 =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(k^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+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*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k -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)/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s2 =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+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*</a:t>
            </a:r>
            <a:r>
              <a:rPr lang="en-US" altLang="zh-CN" sz="14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k)/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plot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(k, s1, 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type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“l”</a:t>
            </a:r>
            <a:r>
              <a:rPr lang="en-US" altLang="zh-CN" sz="1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ylim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(-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), </a:t>
            </a:r>
            <a:r>
              <a:rPr lang="en-US" altLang="zh-CN" sz="14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xlab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“tau”</a:t>
            </a:r>
            <a:r>
              <a:rPr lang="en-US" altLang="zh-CN" sz="1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ylab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“rho”</a:t>
            </a:r>
            <a:r>
              <a:rPr lang="en-US" altLang="zh-CN" sz="1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las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lines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(k, s2, 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col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lty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legend</a:t>
            </a:r>
            <a:r>
              <a:rPr lang="en-US" altLang="zh-CN" sz="1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“</a:t>
            </a:r>
            <a:r>
              <a:rPr lang="en-US" altLang="zh-CN" sz="1400" dirty="0" err="1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topleft</a:t>
            </a:r>
            <a:r>
              <a:rPr lang="en-US" altLang="zh-CN" sz="1400" dirty="0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”</a:t>
            </a:r>
            <a:r>
              <a:rPr lang="en-US" altLang="zh-CN" sz="1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en-US" altLang="zh-CN" sz="1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“</a:t>
            </a:r>
            <a:r>
              <a:rPr lang="en-US" altLang="zh-CN" sz="1400" dirty="0" err="1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rho</a:t>
            </a:r>
            <a:r>
              <a:rPr lang="en-US" altLang="zh-CN" sz="1400" dirty="0" err="1" smtClean="0">
                <a:solidFill>
                  <a:srgbClr val="4E9A06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的下</a:t>
            </a:r>
            <a:r>
              <a:rPr lang="zh-CN" altLang="en-US" sz="1400" dirty="0" smtClean="0">
                <a:solidFill>
                  <a:srgbClr val="4E9A06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限</a:t>
            </a:r>
            <a:r>
              <a:rPr lang="en-US" altLang="zh-CN" sz="1400" dirty="0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”</a:t>
            </a:r>
            <a:r>
              <a:rPr lang="en-US" altLang="zh-CN" sz="1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“</a:t>
            </a:r>
            <a:r>
              <a:rPr lang="en-US" altLang="zh-CN" sz="1400" dirty="0" err="1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rho</a:t>
            </a:r>
            <a:r>
              <a:rPr lang="en-US" altLang="zh-CN" sz="1400" dirty="0" err="1" smtClean="0">
                <a:solidFill>
                  <a:srgbClr val="4E9A06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的上</a:t>
            </a:r>
            <a:r>
              <a:rPr lang="zh-CN" altLang="en-US" sz="1400" dirty="0" smtClean="0">
                <a:solidFill>
                  <a:srgbClr val="4E9A06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限</a:t>
            </a:r>
            <a:r>
              <a:rPr lang="en-US" altLang="zh-CN" sz="1400" dirty="0" smtClean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"</a:t>
            </a:r>
            <a:r>
              <a:rPr lang="en-US" altLang="zh-CN" sz="1400" dirty="0" smtClean="0">
                <a:latin typeface="Consolas" panose="020B0609020204030204" pitchFamily="49" charset="0"/>
                <a:cs typeface="Times New Roman" panose="02020603050405020304" pitchFamily="18" charset="0"/>
              </a:rPr>
              <a:t>), 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col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), </a:t>
            </a:r>
            <a:r>
              <a:rPr lang="en-US" altLang="zh-CN" sz="14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lty</a:t>
            </a:r>
            <a:r>
              <a:rPr lang="en-US" altLang="zh-CN" sz="14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4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4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latin typeface="Consolas" panose="020B0609020204030204" pitchFamily="49" charset="0"/>
                <a:cs typeface="Times New Roman" panose="02020603050405020304" pitchFamily="18" charset="0"/>
              </a:rPr>
              <a:t>))</a:t>
            </a:r>
            <a:endParaRPr lang="zh-CN" altLang="zh-CN" sz="14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5200" y="492331"/>
            <a:ext cx="5181600" cy="4404833"/>
          </a:xfrm>
          <a:prstGeom prst="rect">
            <a:avLst/>
          </a:prstGeom>
        </p:spPr>
      </p:pic>
      <p:sp>
        <p:nvSpPr>
          <p:cNvPr id="134147" name="矩形 2"/>
          <p:cNvSpPr>
            <a:spLocks noChangeArrowheads="1"/>
          </p:cNvSpPr>
          <p:nvPr/>
        </p:nvSpPr>
        <p:spPr bwMode="auto">
          <a:xfrm>
            <a:off x="900113" y="404813"/>
            <a:ext cx="78628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rgbClr val="0000CC"/>
                </a:solidFill>
              </a:rPr>
              <a:t>Spearman’s </a:t>
            </a:r>
            <a:r>
              <a:rPr lang="en-US" altLang="zh-CN" sz="1800" dirty="0">
                <a:solidFill>
                  <a:srgbClr val="0000CC"/>
                </a:solidFill>
              </a:rPr>
              <a:t>rho </a:t>
            </a:r>
            <a:r>
              <a:rPr lang="zh-CN" altLang="en-US" sz="1800" dirty="0" smtClean="0">
                <a:solidFill>
                  <a:srgbClr val="0000CC"/>
                </a:solidFill>
              </a:rPr>
              <a:t>与</a:t>
            </a:r>
            <a:r>
              <a:rPr lang="en-US" altLang="zh-CN" sz="1800" dirty="0" smtClean="0">
                <a:solidFill>
                  <a:srgbClr val="0000CC"/>
                </a:solidFill>
              </a:rPr>
              <a:t> </a:t>
            </a:r>
            <a:r>
              <a:rPr lang="en-US" altLang="zh-CN" sz="1800" dirty="0">
                <a:solidFill>
                  <a:srgbClr val="0000CC"/>
                </a:solidFill>
              </a:rPr>
              <a:t>Kendall’s </a:t>
            </a:r>
            <a:r>
              <a:rPr lang="en-US" altLang="zh-CN" sz="1800" dirty="0" smtClean="0">
                <a:solidFill>
                  <a:srgbClr val="0000CC"/>
                </a:solidFill>
              </a:rPr>
              <a:t>tau</a:t>
            </a:r>
            <a:r>
              <a:rPr lang="zh-CN" altLang="en-US" sz="1800" dirty="0" smtClean="0">
                <a:solidFill>
                  <a:srgbClr val="0000CC"/>
                </a:solidFill>
              </a:rPr>
              <a:t>的关系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graphicFrame>
        <p:nvGraphicFramePr>
          <p:cNvPr id="9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125087"/>
              </p:ext>
            </p:extLst>
          </p:nvPr>
        </p:nvGraphicFramePr>
        <p:xfrm>
          <a:off x="490538" y="2232025"/>
          <a:ext cx="1084262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52" name="Equation" r:id="rId4" imgW="482400" imgH="203040" progId="Equation.DSMT4">
                  <p:embed/>
                </p:oleObj>
              </mc:Choice>
              <mc:Fallback>
                <p:oleObj name="Equation" r:id="rId4" imgW="482400" imgH="203040" progId="Equation.DSMT4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0538" y="2232025"/>
                        <a:ext cx="1084262" cy="45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EA6F756-0664-4AF9-9E56-94B7F47E8358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3619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097180"/>
              </p:ext>
            </p:extLst>
          </p:nvPr>
        </p:nvGraphicFramePr>
        <p:xfrm>
          <a:off x="971550" y="1219200"/>
          <a:ext cx="7650162" cy="480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446" name="Equation" r:id="rId3" imgW="3238200" imgH="2044440" progId="">
                  <p:embed/>
                </p:oleObj>
              </mc:Choice>
              <mc:Fallback>
                <p:oleObj name="Equation" r:id="rId3" imgW="3238200" imgH="2044440" progId="">
                  <p:embed/>
                  <p:pic>
                    <p:nvPicPr>
                      <p:cNvPr id="0" name="Picture 1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219200"/>
                        <a:ext cx="7650162" cy="480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197" name="Text Box 4"/>
          <p:cNvSpPr txBox="1">
            <a:spLocks noChangeArrowheads="1"/>
          </p:cNvSpPr>
          <p:nvPr/>
        </p:nvSpPr>
        <p:spPr bwMode="auto">
          <a:xfrm>
            <a:off x="971550" y="549275"/>
            <a:ext cx="23503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上尾相依指数：</a:t>
            </a:r>
            <a:endParaRPr lang="en-US" altLang="zh-CN" sz="2400" b="1" dirty="0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9200" y="6245225"/>
            <a:ext cx="5416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注：上尾相依指数由</a:t>
            </a:r>
            <a:r>
              <a:rPr lang="en-US" altLang="zh-CN" dirty="0" smtClean="0"/>
              <a:t>Copula</a:t>
            </a:r>
            <a:r>
              <a:rPr lang="zh-CN" altLang="en-US" dirty="0" smtClean="0"/>
              <a:t>决定，在 </a:t>
            </a:r>
            <a:r>
              <a:rPr lang="en-US" altLang="zh-CN" dirty="0" smtClean="0"/>
              <a:t>[0, 1</a:t>
            </a:r>
            <a:r>
              <a:rPr lang="en-US" altLang="zh-CN" dirty="0"/>
              <a:t>]</a:t>
            </a:r>
            <a:r>
              <a:rPr lang="zh-CN" altLang="en-US" dirty="0" smtClean="0"/>
              <a:t>区间取值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76B2358-16CE-46F2-A7E3-FE4F10BB32A9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7408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4736922"/>
              </p:ext>
            </p:extLst>
          </p:nvPr>
        </p:nvGraphicFramePr>
        <p:xfrm>
          <a:off x="6516216" y="908720"/>
          <a:ext cx="2241550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4" name="Equation" r:id="rId3" imgW="952200" imgH="228600" progId="Equation.DSMT4">
                  <p:embed/>
                </p:oleObj>
              </mc:Choice>
              <mc:Fallback>
                <p:oleObj name="Equation" r:id="rId3" imgW="952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216" y="908720"/>
                        <a:ext cx="2241550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831595"/>
              </p:ext>
            </p:extLst>
          </p:nvPr>
        </p:nvGraphicFramePr>
        <p:xfrm>
          <a:off x="1835696" y="2204864"/>
          <a:ext cx="3560763" cy="3570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05" name="Equation" r:id="rId5" imgW="1511280" imgH="1523880" progId="Equation.DSMT4">
                  <p:embed/>
                </p:oleObj>
              </mc:Choice>
              <mc:Fallback>
                <p:oleObj name="Equation" r:id="rId5" imgW="1511280" imgH="1523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204864"/>
                        <a:ext cx="3560763" cy="3570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085" name="Text Box 4"/>
          <p:cNvSpPr txBox="1">
            <a:spLocks noChangeArrowheads="1"/>
          </p:cNvSpPr>
          <p:nvPr/>
        </p:nvSpPr>
        <p:spPr bwMode="auto">
          <a:xfrm>
            <a:off x="1187624" y="1226840"/>
            <a:ext cx="42402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</a:rPr>
              <a:t>独立</a:t>
            </a:r>
            <a:r>
              <a:rPr lang="en-US" altLang="zh-CN" sz="2400" dirty="0" smtClean="0">
                <a:solidFill>
                  <a:srgbClr val="000000"/>
                </a:solidFill>
              </a:rPr>
              <a:t>Copula</a:t>
            </a:r>
            <a:r>
              <a:rPr lang="zh-CN" altLang="en-US" sz="2400" dirty="0" smtClean="0">
                <a:solidFill>
                  <a:srgbClr val="000000"/>
                </a:solidFill>
              </a:rPr>
              <a:t>的上尾相依指数：</a:t>
            </a:r>
            <a:endParaRPr lang="en-US" altLang="zh-CN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66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68362"/>
          </a:xfrm>
        </p:spPr>
        <p:txBody>
          <a:bodyPr/>
          <a:lstStyle/>
          <a:p>
            <a:pPr>
              <a:defRPr/>
            </a:pPr>
            <a:r>
              <a:rPr lang="en-US" altLang="zh-CN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Clayton  Copula</a:t>
            </a:r>
            <a:endParaRPr lang="zh-CN" altLang="en-US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3926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4011198"/>
              </p:ext>
            </p:extLst>
          </p:nvPr>
        </p:nvGraphicFramePr>
        <p:xfrm>
          <a:off x="468313" y="1484313"/>
          <a:ext cx="8174037" cy="451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477" name="Equation" r:id="rId6" imgW="3733560" imgH="2197080" progId="Equation.DSMT4">
                  <p:embed/>
                </p:oleObj>
              </mc:Choice>
              <mc:Fallback>
                <p:oleObj name="Equation" r:id="rId6" imgW="3733560" imgH="2197080" progId="Equation.DSMT4">
                  <p:embed/>
                  <p:pic>
                    <p:nvPicPr>
                      <p:cNvPr id="0" name="Picture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484313"/>
                        <a:ext cx="8174037" cy="4518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4390"/>
          <a:stretch/>
        </p:blipFill>
        <p:spPr>
          <a:xfrm>
            <a:off x="304800" y="1828800"/>
            <a:ext cx="8457489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69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776609"/>
              </p:ext>
            </p:extLst>
          </p:nvPr>
        </p:nvGraphicFramePr>
        <p:xfrm>
          <a:off x="5507038" y="692150"/>
          <a:ext cx="1541462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42" name="Equation" r:id="rId3" imgW="672840" imgH="393480" progId="Equation.DSMT4">
                  <p:embed/>
                </p:oleObj>
              </mc:Choice>
              <mc:Fallback>
                <p:oleObj name="Equation" r:id="rId3" imgW="67284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507038" y="692150"/>
                        <a:ext cx="1541462" cy="901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611560" y="912276"/>
            <a:ext cx="46538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Kendall tau of Clayton  Copula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：</a:t>
            </a:r>
            <a:endParaRPr lang="zh-CN" alt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40873" y="2492896"/>
            <a:ext cx="7967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0070C0"/>
                </a:solidFill>
                <a:latin typeface="+mn-lt"/>
                <a:ea typeface="黑体" panose="02010609060101010101" pitchFamily="49" charset="-122"/>
              </a:rPr>
              <a:t>注：</a:t>
            </a:r>
            <a:r>
              <a:rPr lang="en-US" altLang="zh-CN" sz="2400" dirty="0" smtClean="0">
                <a:solidFill>
                  <a:srgbClr val="0070C0"/>
                </a:solidFill>
                <a:latin typeface="+mn-lt"/>
                <a:ea typeface="黑体" panose="02010609060101010101" pitchFamily="49" charset="-122"/>
              </a:rPr>
              <a:t>Kendall tau </a:t>
            </a:r>
            <a:r>
              <a:rPr lang="zh-CN" altLang="en-US" sz="2400" dirty="0" smtClean="0">
                <a:solidFill>
                  <a:srgbClr val="0070C0"/>
                </a:solidFill>
                <a:latin typeface="+mn-lt"/>
                <a:ea typeface="黑体" panose="02010609060101010101" pitchFamily="49" charset="-122"/>
              </a:rPr>
              <a:t>与阿基米德</a:t>
            </a:r>
            <a:r>
              <a:rPr lang="en-US" altLang="zh-CN" sz="2400" dirty="0" smtClean="0">
                <a:solidFill>
                  <a:srgbClr val="0070C0"/>
                </a:solidFill>
                <a:latin typeface="+mn-lt"/>
                <a:ea typeface="黑体" panose="02010609060101010101" pitchFamily="49" charset="-122"/>
              </a:rPr>
              <a:t>Copula</a:t>
            </a:r>
            <a:r>
              <a:rPr lang="zh-CN" altLang="en-US" sz="2400" dirty="0" smtClean="0">
                <a:solidFill>
                  <a:srgbClr val="0070C0"/>
                </a:solidFill>
                <a:latin typeface="+mn-lt"/>
                <a:ea typeface="黑体" panose="02010609060101010101" pitchFamily="49" charset="-122"/>
              </a:rPr>
              <a:t>生成函数</a:t>
            </a:r>
            <a:r>
              <a:rPr lang="zh-CN" altLang="en-US" sz="2400" i="1" dirty="0" smtClean="0">
                <a:solidFill>
                  <a:srgbClr val="0070C0"/>
                </a:solidFill>
                <a:latin typeface="+mn-lt"/>
                <a:ea typeface="黑体" panose="02010609060101010101" pitchFamily="49" charset="-122"/>
                <a:sym typeface="Symbol"/>
              </a:rPr>
              <a:t></a:t>
            </a:r>
            <a:r>
              <a:rPr lang="zh-CN" altLang="en-US" sz="2400" dirty="0" smtClean="0">
                <a:solidFill>
                  <a:srgbClr val="0070C0"/>
                </a:solidFill>
                <a:latin typeface="+mn-lt"/>
                <a:ea typeface="黑体" panose="02010609060101010101" pitchFamily="49" charset="-122"/>
                <a:sym typeface="Symbol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/>
              </a:rPr>
              <a:t>(</a:t>
            </a:r>
            <a:r>
              <a:rPr lang="en-US" altLang="zh-CN" sz="2400" i="1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/>
              </a:rPr>
              <a:t>u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Symbol"/>
              </a:rPr>
              <a:t>)</a:t>
            </a:r>
            <a:r>
              <a:rPr lang="zh-CN" altLang="en-US" sz="2400" dirty="0" smtClean="0">
                <a:solidFill>
                  <a:srgbClr val="0070C0"/>
                </a:solidFill>
                <a:latin typeface="+mn-lt"/>
                <a:ea typeface="黑体" panose="02010609060101010101" pitchFamily="49" charset="-122"/>
              </a:rPr>
              <a:t>的关系：</a:t>
            </a:r>
            <a:endParaRPr lang="zh-CN" altLang="en-US" sz="2400" dirty="0">
              <a:solidFill>
                <a:srgbClr val="0070C0"/>
              </a:solidFill>
              <a:latin typeface="+mn-lt"/>
              <a:ea typeface="黑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3907640"/>
              </p:ext>
            </p:extLst>
          </p:nvPr>
        </p:nvGraphicFramePr>
        <p:xfrm>
          <a:off x="2941638" y="3441700"/>
          <a:ext cx="2603500" cy="1077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43" name="Equation" r:id="rId5" imgW="1130040" imgH="469800" progId="Equation.DSMT4">
                  <p:embed/>
                </p:oleObj>
              </mc:Choice>
              <mc:Fallback>
                <p:oleObj name="Equation" r:id="rId5" imgW="1130040" imgH="469800" progId="Equation.DSMT4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1638" y="3441700"/>
                        <a:ext cx="2603500" cy="1077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264368"/>
              </p:ext>
            </p:extLst>
          </p:nvPr>
        </p:nvGraphicFramePr>
        <p:xfrm>
          <a:off x="1475656" y="5085184"/>
          <a:ext cx="5461000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044" name="Equation" r:id="rId7" imgW="2984400" imgH="393480" progId="Equation.DSMT4">
                  <p:embed/>
                </p:oleObj>
              </mc:Choice>
              <mc:Fallback>
                <p:oleObj name="Equation" r:id="rId7" imgW="2984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75656" y="5085184"/>
                        <a:ext cx="5461000" cy="719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041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23681"/>
            <a:ext cx="7543800" cy="7921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kern="1200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Clayton’s  Copula</a:t>
            </a:r>
            <a:r>
              <a:rPr lang="zh-CN" altLang="en-US" kern="1200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条件分布</a:t>
            </a:r>
          </a:p>
        </p:txBody>
      </p:sp>
      <p:sp>
        <p:nvSpPr>
          <p:cNvPr id="141315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4131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6611565"/>
              </p:ext>
            </p:extLst>
          </p:nvPr>
        </p:nvGraphicFramePr>
        <p:xfrm>
          <a:off x="609600" y="1153552"/>
          <a:ext cx="6977063" cy="2154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519" name="Equation" r:id="rId3" imgW="3124080" imgH="965160" progId="">
                  <p:embed/>
                </p:oleObj>
              </mc:Choice>
              <mc:Fallback>
                <p:oleObj name="Equation" r:id="rId3" imgW="3124080" imgH="965160" progId="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1153552"/>
                        <a:ext cx="6977063" cy="2154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17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t="45024"/>
          <a:stretch/>
        </p:blipFill>
        <p:spPr>
          <a:xfrm>
            <a:off x="304800" y="3546942"/>
            <a:ext cx="8792247" cy="3070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kern="1200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Clayton’s  Copula</a:t>
            </a:r>
            <a:r>
              <a:rPr lang="zh-CN" altLang="en-US" kern="1200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的密度函数</a:t>
            </a:r>
          </a:p>
        </p:txBody>
      </p:sp>
      <p:sp>
        <p:nvSpPr>
          <p:cNvPr id="142339" name="内容占位符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8229600" cy="4411663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en-US" altLang="zh-CN" smtClean="0"/>
          </a:p>
          <a:p>
            <a:endParaRPr lang="zh-CN" altLang="en-US" smtClean="0"/>
          </a:p>
        </p:txBody>
      </p:sp>
      <p:graphicFrame>
        <p:nvGraphicFramePr>
          <p:cNvPr id="142340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0112202"/>
              </p:ext>
            </p:extLst>
          </p:nvPr>
        </p:nvGraphicFramePr>
        <p:xfrm>
          <a:off x="1150938" y="2513013"/>
          <a:ext cx="6154737" cy="284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550" name="Equation" r:id="rId3" imgW="2450880" imgH="1130040" progId="Equation.DSMT4">
                  <p:embed/>
                </p:oleObj>
              </mc:Choice>
              <mc:Fallback>
                <p:oleObj name="Equation" r:id="rId3" imgW="2450880" imgH="1130040" progId="Equation.DSMT4">
                  <p:embed/>
                  <p:pic>
                    <p:nvPicPr>
                      <p:cNvPr id="0" name="Picture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0938" y="2513013"/>
                        <a:ext cx="6154737" cy="284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341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6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9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219200"/>
            <a:ext cx="8771635" cy="41290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76200"/>
            <a:ext cx="4896644" cy="2362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114800"/>
            <a:ext cx="4948775" cy="2209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590800"/>
            <a:ext cx="4495800" cy="202175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3718" y="112059"/>
            <a:ext cx="4440639" cy="523220"/>
          </a:xfrm>
          <a:prstGeom prst="rect">
            <a:avLst/>
          </a:prstGeom>
          <a:solidFill>
            <a:schemeClr val="accent5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Clayton Copula</a:t>
            </a:r>
            <a:r>
              <a:rPr lang="zh-CN" altLang="en-US" sz="2800" dirty="0" smtClean="0"/>
              <a:t>的密度函数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5612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19" y="914400"/>
            <a:ext cx="8977581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8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66800"/>
            <a:ext cx="8380519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6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32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Frank’s Copula </a:t>
            </a:r>
            <a:endParaRPr lang="zh-CN" alt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388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438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249911"/>
              </p:ext>
            </p:extLst>
          </p:nvPr>
        </p:nvGraphicFramePr>
        <p:xfrm>
          <a:off x="683568" y="2564904"/>
          <a:ext cx="7600950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0" name="Equation" r:id="rId5" imgW="3898800" imgH="482400" progId="Equation.DSMT4">
                  <p:embed/>
                </p:oleObj>
              </mc:Choice>
              <mc:Fallback>
                <p:oleObj name="Equation" r:id="rId5" imgW="3898800" imgH="482400" progId="Equation.DSMT4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564904"/>
                        <a:ext cx="7600950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7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177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7537683"/>
              </p:ext>
            </p:extLst>
          </p:nvPr>
        </p:nvGraphicFramePr>
        <p:xfrm>
          <a:off x="2952750" y="4581525"/>
          <a:ext cx="2867025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41" name="Equation" r:id="rId7" imgW="1549080" imgH="469800" progId="Equation.DSMT4">
                  <p:embed/>
                </p:oleObj>
              </mc:Choice>
              <mc:Fallback>
                <p:oleObj name="Equation" r:id="rId7" imgW="1549080" imgH="469800" progId="Equation.DSMT4">
                  <p:embed/>
                  <p:pic>
                    <p:nvPicPr>
                      <p:cNvPr id="0" name="Object 1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2750" y="4581525"/>
                        <a:ext cx="2867025" cy="8636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2400" kern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</a:t>
            </a:r>
            <a:r>
              <a:rPr lang="zh-CN" altLang="en-US" sz="24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种特殊情形</a:t>
            </a:r>
            <a:r>
              <a:rPr lang="en-US" altLang="zh-CN" sz="24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4388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438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4476651"/>
              </p:ext>
            </p:extLst>
          </p:nvPr>
        </p:nvGraphicFramePr>
        <p:xfrm>
          <a:off x="771525" y="2111375"/>
          <a:ext cx="7600950" cy="330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60" name="Equation" r:id="rId5" imgW="3898800" imgH="1892160" progId="Equation.DSMT4">
                  <p:embed/>
                </p:oleObj>
              </mc:Choice>
              <mc:Fallback>
                <p:oleObj name="Equation" r:id="rId5" imgW="3898800" imgH="18921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1525" y="2111375"/>
                        <a:ext cx="7600950" cy="330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17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177"/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37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868362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kern="1200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Frank’s Copula </a:t>
            </a:r>
            <a:r>
              <a:rPr lang="zh-CN" altLang="en-US" kern="1200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条件分布</a:t>
            </a:r>
          </a:p>
        </p:txBody>
      </p:sp>
      <p:sp>
        <p:nvSpPr>
          <p:cNvPr id="145411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541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58055800"/>
              </p:ext>
            </p:extLst>
          </p:nvPr>
        </p:nvGraphicFramePr>
        <p:xfrm>
          <a:off x="541338" y="1531938"/>
          <a:ext cx="7486650" cy="228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16" name="Equation" r:id="rId6" imgW="3251160" imgH="990360" progId="Equation.DSMT4">
                  <p:embed/>
                </p:oleObj>
              </mc:Choice>
              <mc:Fallback>
                <p:oleObj name="Equation" r:id="rId6" imgW="3251160" imgH="990360" progId="Equation.DSMT4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1531938"/>
                        <a:ext cx="7486650" cy="2282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8475" y="4724400"/>
            <a:ext cx="7572375" cy="1732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929" t="31541" r="-929" b="-11468"/>
          <a:stretch/>
        </p:blipFill>
        <p:spPr>
          <a:xfrm>
            <a:off x="381000" y="1905000"/>
            <a:ext cx="8205440" cy="424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5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609600" y="4270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+mn-lt"/>
                <a:ea typeface="黑体" panose="02010609060101010101" pitchFamily="49" charset="-122"/>
                <a:cs typeface="+mj-cs"/>
              </a:rPr>
              <a:t>Frank’s Copula  </a:t>
            </a:r>
            <a:r>
              <a:rPr lang="zh-CN" altLang="en-US" sz="2800" b="1" dirty="0" smtClean="0">
                <a:latin typeface="+mn-lt"/>
                <a:ea typeface="黑体" panose="02010609060101010101" pitchFamily="49" charset="-122"/>
                <a:cs typeface="+mj-cs"/>
              </a:rPr>
              <a:t>的密度函数</a:t>
            </a:r>
            <a:endParaRPr lang="zh-CN" altLang="en-US" sz="2800" b="1" dirty="0">
              <a:latin typeface="+mn-lt"/>
              <a:ea typeface="黑体" panose="02010609060101010101" pitchFamily="49" charset="-122"/>
              <a:cs typeface="+mj-cs"/>
            </a:endParaRPr>
          </a:p>
        </p:txBody>
      </p:sp>
      <p:graphicFrame>
        <p:nvGraphicFramePr>
          <p:cNvPr id="14746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5231562"/>
              </p:ext>
            </p:extLst>
          </p:nvPr>
        </p:nvGraphicFramePr>
        <p:xfrm>
          <a:off x="674688" y="1862138"/>
          <a:ext cx="7862887" cy="302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66" name="Equation" r:id="rId5" imgW="3429000" imgH="1320480" progId="Equation.DSMT4">
                  <p:embed/>
                </p:oleObj>
              </mc:Choice>
              <mc:Fallback>
                <p:oleObj name="Equation" r:id="rId5" imgW="3429000" imgH="1320480" progId="Equation.DSMT4">
                  <p:embed/>
                  <p:pic>
                    <p:nvPicPr>
                      <p:cNvPr id="0" name="Picture 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4688" y="1862138"/>
                        <a:ext cx="7862887" cy="302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27218"/>
          <a:stretch/>
        </p:blipFill>
        <p:spPr>
          <a:xfrm>
            <a:off x="325512" y="692696"/>
            <a:ext cx="8137974" cy="28527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717032"/>
            <a:ext cx="7882516" cy="26847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9244"/>
          <a:stretch/>
        </p:blipFill>
        <p:spPr>
          <a:xfrm>
            <a:off x="228600" y="1052736"/>
            <a:ext cx="8488922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6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65" y="762000"/>
            <a:ext cx="9060316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71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944562"/>
          </a:xfrm>
        </p:spPr>
        <p:txBody>
          <a:bodyPr/>
          <a:lstStyle/>
          <a:p>
            <a:pPr>
              <a:defRPr/>
            </a:pPr>
            <a:r>
              <a:rPr lang="en-US" altLang="zh-CN" sz="32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Normal Copula </a:t>
            </a:r>
            <a:endParaRPr lang="zh-CN" alt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9508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4950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6130181"/>
              </p:ext>
            </p:extLst>
          </p:nvPr>
        </p:nvGraphicFramePr>
        <p:xfrm>
          <a:off x="304800" y="1900238"/>
          <a:ext cx="8634413" cy="2714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15" name="Equation" r:id="rId5" imgW="4609800" imgH="1447560" progId="Equation.DSMT4">
                  <p:embed/>
                </p:oleObj>
              </mc:Choice>
              <mc:Fallback>
                <p:oleObj name="Equation" r:id="rId5" imgW="4609800" imgH="1447560" progId="Equation.DSMT4">
                  <p:embed/>
                  <p:pic>
                    <p:nvPicPr>
                      <p:cNvPr id="0" name="Picture 1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900238"/>
                        <a:ext cx="8634413" cy="2714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205016"/>
              </p:ext>
            </p:extLst>
          </p:nvPr>
        </p:nvGraphicFramePr>
        <p:xfrm>
          <a:off x="3275856" y="5229200"/>
          <a:ext cx="2400300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916" name="Equation" r:id="rId7" imgW="1041120" imgH="393480" progId="Equation.DSMT4">
                  <p:embed/>
                </p:oleObj>
              </mc:Choice>
              <mc:Fallback>
                <p:oleObj name="Equation" r:id="rId7" imgW="1041120" imgH="393480" progId="Equation.DSMT4">
                  <p:embed/>
                  <p:pic>
                    <p:nvPicPr>
                      <p:cNvPr id="0" name="Picture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229200"/>
                        <a:ext cx="2400300" cy="908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36711"/>
            <a:ext cx="6552728" cy="5418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79712" y="836711"/>
            <a:ext cx="546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正态</a:t>
            </a:r>
            <a:r>
              <a:rPr lang="en-US" altLang="zh-CN" b="1" dirty="0" smtClean="0"/>
              <a:t>Copula</a:t>
            </a:r>
            <a:r>
              <a:rPr lang="zh-CN" altLang="en-US" b="1" dirty="0" smtClean="0"/>
              <a:t>中相关系数</a:t>
            </a:r>
            <a:r>
              <a:rPr lang="en-US" altLang="zh-CN" b="1" dirty="0" smtClean="0"/>
              <a:t>alpha </a:t>
            </a:r>
            <a:r>
              <a:rPr lang="zh-CN" altLang="en-US" b="1" dirty="0" smtClean="0"/>
              <a:t>与</a:t>
            </a:r>
            <a:r>
              <a:rPr lang="en-US" altLang="zh-CN" b="1" dirty="0" err="1" smtClean="0"/>
              <a:t>kendall</a:t>
            </a:r>
            <a:r>
              <a:rPr lang="en-US" altLang="zh-CN" b="1" dirty="0" smtClean="0"/>
              <a:t>  tau</a:t>
            </a:r>
            <a:r>
              <a:rPr lang="zh-CN" altLang="en-US" b="1" dirty="0" smtClean="0"/>
              <a:t>的关系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87953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zh-CN" kern="1200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Normal Copula </a:t>
            </a:r>
            <a:r>
              <a:rPr lang="zh-CN" altLang="en-US" kern="1200" dirty="0" smtClean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的条件分布</a:t>
            </a:r>
            <a:endParaRPr lang="zh-CN" altLang="en-US" kern="1200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50531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053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5296949"/>
              </p:ext>
            </p:extLst>
          </p:nvPr>
        </p:nvGraphicFramePr>
        <p:xfrm>
          <a:off x="304800" y="2209800"/>
          <a:ext cx="8513763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38" name="Equation" r:id="rId6" imgW="3314520" imgH="1371600" progId="Equation.DSMT4">
                  <p:embed/>
                </p:oleObj>
              </mc:Choice>
              <mc:Fallback>
                <p:oleObj name="Equation" r:id="rId6" imgW="3314520" imgH="1371600" progId="Equation.DSMT4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209800"/>
                        <a:ext cx="8513763" cy="3295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179388" y="1587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zh-CN" sz="2800" b="1" dirty="0">
                <a:latin typeface="+mn-lt"/>
                <a:ea typeface="黑体" panose="02010609060101010101" pitchFamily="49" charset="-122"/>
                <a:cs typeface="+mj-cs"/>
              </a:rPr>
              <a:t>Normal Copula </a:t>
            </a:r>
            <a:r>
              <a:rPr lang="zh-CN" altLang="en-US" sz="2800" b="1" dirty="0" smtClean="0">
                <a:latin typeface="+mn-lt"/>
                <a:ea typeface="黑体" panose="02010609060101010101" pitchFamily="49" charset="-122"/>
                <a:cs typeface="+mj-cs"/>
              </a:rPr>
              <a:t>的密度函数</a:t>
            </a:r>
            <a:endParaRPr lang="zh-CN" altLang="en-US" sz="2800" b="1" dirty="0">
              <a:latin typeface="+mn-lt"/>
              <a:ea typeface="黑体" panose="02010609060101010101" pitchFamily="49" charset="-122"/>
              <a:cs typeface="+mj-cs"/>
            </a:endParaRPr>
          </a:p>
        </p:txBody>
      </p:sp>
      <p:graphicFrame>
        <p:nvGraphicFramePr>
          <p:cNvPr id="15258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99406118"/>
              </p:ext>
            </p:extLst>
          </p:nvPr>
        </p:nvGraphicFramePr>
        <p:xfrm>
          <a:off x="1043608" y="1700808"/>
          <a:ext cx="7000875" cy="448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88" name="Equation" r:id="rId5" imgW="4343400" imgH="2781000" progId="Equation.DSMT4">
                  <p:embed/>
                </p:oleObj>
              </mc:Choice>
              <mc:Fallback>
                <p:oleObj name="Equation" r:id="rId5" imgW="4343400" imgH="2781000" progId="Equation.DSMT4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1700808"/>
                        <a:ext cx="7000875" cy="448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81000"/>
            <a:ext cx="8382000" cy="344441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25" y="3886200"/>
            <a:ext cx="8058150" cy="2889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04800"/>
            <a:ext cx="7772400" cy="29662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72764"/>
            <a:ext cx="8050306" cy="324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3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9576"/>
          <a:stretch/>
        </p:blipFill>
        <p:spPr>
          <a:xfrm>
            <a:off x="0" y="1524000"/>
            <a:ext cx="8719232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863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914400"/>
            <a:ext cx="8623608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1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90600"/>
            <a:ext cx="8105072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9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3B5B956-6295-4194-BDFC-98D57C8E09AF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72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77155" name="Object 2"/>
          <p:cNvGraphicFramePr>
            <a:graphicFrameLocks noChangeAspect="1"/>
          </p:cNvGraphicFramePr>
          <p:nvPr/>
        </p:nvGraphicFramePr>
        <p:xfrm>
          <a:off x="1187450" y="2344738"/>
          <a:ext cx="2714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24" r:id="rId3" imgW="114889" imgH="217093" progId="Equation.3">
                  <p:embed/>
                </p:oleObj>
              </mc:Choice>
              <mc:Fallback>
                <p:oleObj r:id="rId3" imgW="114889" imgH="217093" progId="Equation.3">
                  <p:embed/>
                  <p:pic>
                    <p:nvPicPr>
                      <p:cNvPr id="0" name="Picture 27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344738"/>
                        <a:ext cx="271463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64990"/>
              </p:ext>
            </p:extLst>
          </p:nvPr>
        </p:nvGraphicFramePr>
        <p:xfrm>
          <a:off x="960438" y="1958975"/>
          <a:ext cx="4619674" cy="5474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25" name="Equation" r:id="rId5" imgW="2349360" imgH="279360" progId="Equation.DSMT4">
                  <p:embed/>
                </p:oleObj>
              </mc:Choice>
              <mc:Fallback>
                <p:oleObj name="Equation" r:id="rId5" imgW="2349360" imgH="279360" progId="Equation.DSMT4">
                  <p:embed/>
                  <p:pic>
                    <p:nvPicPr>
                      <p:cNvPr id="0" name="Picture 27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0438" y="1958975"/>
                        <a:ext cx="4619674" cy="547411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9767183"/>
              </p:ext>
            </p:extLst>
          </p:nvPr>
        </p:nvGraphicFramePr>
        <p:xfrm>
          <a:off x="1291805" y="4910044"/>
          <a:ext cx="3327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26" name="Equation" r:id="rId7" imgW="1473120" imgH="393480" progId="">
                  <p:embed/>
                </p:oleObj>
              </mc:Choice>
              <mc:Fallback>
                <p:oleObj name="Equation" r:id="rId7" imgW="1473120" imgH="393480" progId="">
                  <p:embed/>
                  <p:pic>
                    <p:nvPicPr>
                      <p:cNvPr id="0" name="Picture 27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1805" y="4910044"/>
                        <a:ext cx="3327400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6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393887"/>
              </p:ext>
            </p:extLst>
          </p:nvPr>
        </p:nvGraphicFramePr>
        <p:xfrm>
          <a:off x="899592" y="3212976"/>
          <a:ext cx="7396163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527" name="Equation" r:id="rId9" imgW="4025880" imgH="507960" progId="Equation.DSMT4">
                  <p:embed/>
                </p:oleObj>
              </mc:Choice>
              <mc:Fallback>
                <p:oleObj name="Equation" r:id="rId9" imgW="4025880" imgH="507960" progId="Equation.DSMT4">
                  <p:embed/>
                  <p:pic>
                    <p:nvPicPr>
                      <p:cNvPr id="0" name="Picture 2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3212976"/>
                        <a:ext cx="7396163" cy="931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标题 1"/>
          <p:cNvSpPr txBox="1">
            <a:spLocks/>
          </p:cNvSpPr>
          <p:nvPr/>
        </p:nvSpPr>
        <p:spPr>
          <a:xfrm>
            <a:off x="457200" y="533401"/>
            <a:ext cx="7543800" cy="5635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>
              <a:defRPr/>
            </a:pPr>
            <a:r>
              <a:rPr lang="en-US" altLang="zh-CN" sz="32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Student t  Copula </a:t>
            </a:r>
            <a:endParaRPr lang="zh-CN" altLang="en-US" sz="32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951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3B5B956-6295-4194-BDFC-98D57C8E09AF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73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77155" name="Object 2"/>
          <p:cNvGraphicFramePr>
            <a:graphicFrameLocks noChangeAspect="1"/>
          </p:cNvGraphicFramePr>
          <p:nvPr/>
        </p:nvGraphicFramePr>
        <p:xfrm>
          <a:off x="1187450" y="2344738"/>
          <a:ext cx="271463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0" r:id="rId3" imgW="114889" imgH="217093" progId="Equation.3">
                  <p:embed/>
                </p:oleObj>
              </mc:Choice>
              <mc:Fallback>
                <p:oleObj r:id="rId3" imgW="114889" imgH="21709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344738"/>
                        <a:ext cx="271463" cy="514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715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1451984"/>
              </p:ext>
            </p:extLst>
          </p:nvPr>
        </p:nvGraphicFramePr>
        <p:xfrm>
          <a:off x="2195736" y="2780928"/>
          <a:ext cx="3241675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011" name="Equation" r:id="rId5" imgW="1688760" imgH="507960" progId="">
                  <p:embed/>
                </p:oleObj>
              </mc:Choice>
              <mc:Fallback>
                <p:oleObj name="Equation" r:id="rId5" imgW="1688760" imgH="5079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2780928"/>
                        <a:ext cx="3241675" cy="974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61" name="Text Box 8"/>
          <p:cNvSpPr txBox="1">
            <a:spLocks noChangeArrowheads="1"/>
          </p:cNvSpPr>
          <p:nvPr/>
        </p:nvSpPr>
        <p:spPr bwMode="auto">
          <a:xfrm>
            <a:off x="827584" y="4581128"/>
            <a:ext cx="641072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CC"/>
                </a:solidFill>
              </a:rPr>
              <a:t>注</a:t>
            </a:r>
            <a:r>
              <a:rPr lang="en-US" altLang="zh-CN" sz="2400" dirty="0" smtClean="0">
                <a:solidFill>
                  <a:srgbClr val="0000CC"/>
                </a:solidFill>
              </a:rPr>
              <a:t>:  </a:t>
            </a:r>
            <a:r>
              <a:rPr lang="zh-CN" altLang="en-US" sz="2400" dirty="0" smtClean="0">
                <a:solidFill>
                  <a:srgbClr val="0000CC"/>
                </a:solidFill>
              </a:rPr>
              <a:t>相关系数 </a:t>
            </a:r>
            <a:r>
              <a:rPr lang="en-US" altLang="zh-CN" sz="2400" dirty="0" smtClean="0">
                <a:solidFill>
                  <a:srgbClr val="0000CC"/>
                </a:solidFill>
                <a:latin typeface="Symbol" panose="05050102010706020507" pitchFamily="18" charset="2"/>
                <a:sym typeface="Symbol" panose="05050102010706020507" pitchFamily="18" charset="2"/>
              </a:rPr>
              <a:t> </a:t>
            </a:r>
            <a:r>
              <a:rPr lang="en-US" altLang="zh-CN" sz="2400" dirty="0" smtClean="0">
                <a:solidFill>
                  <a:srgbClr val="0000CC"/>
                </a:solidFill>
              </a:rPr>
              <a:t>= 0 </a:t>
            </a:r>
            <a:r>
              <a:rPr lang="zh-CN" altLang="en-US" sz="2400" dirty="0" smtClean="0">
                <a:solidFill>
                  <a:srgbClr val="0000CC"/>
                </a:solidFill>
              </a:rPr>
              <a:t>时</a:t>
            </a:r>
            <a:r>
              <a:rPr lang="en-US" altLang="zh-CN" sz="2400" dirty="0" smtClean="0">
                <a:solidFill>
                  <a:srgbClr val="0000CC"/>
                </a:solidFill>
              </a:rPr>
              <a:t>, </a:t>
            </a:r>
            <a:r>
              <a:rPr lang="zh-CN" altLang="en-US" sz="2400" dirty="0">
                <a:solidFill>
                  <a:srgbClr val="0000CC"/>
                </a:solidFill>
              </a:rPr>
              <a:t>右</a:t>
            </a:r>
            <a:r>
              <a:rPr lang="zh-CN" altLang="en-US" sz="2400" dirty="0" smtClean="0">
                <a:solidFill>
                  <a:srgbClr val="0000CC"/>
                </a:solidFill>
              </a:rPr>
              <a:t>尾相依指数不为零。</a:t>
            </a:r>
            <a:endParaRPr lang="en-US" altLang="zh-CN" sz="2400" dirty="0">
              <a:solidFill>
                <a:srgbClr val="0000CC"/>
              </a:solidFill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457200" y="1412776"/>
            <a:ext cx="7543800" cy="563562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pPr algn="l">
              <a:defRPr/>
            </a:pPr>
            <a:r>
              <a:rPr lang="en-US" altLang="zh-CN" sz="24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  Copula</a:t>
            </a:r>
            <a:r>
              <a:rPr lang="zh-CN" altLang="en-US" sz="24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的右尾相依指数</a:t>
            </a:r>
            <a:r>
              <a:rPr lang="en-US" altLang="zh-CN" sz="2400" kern="1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zh-CN" altLang="en-US" sz="2400" kern="12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848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388" y="274638"/>
            <a:ext cx="8507412" cy="1143000"/>
          </a:xfrm>
        </p:spPr>
        <p:txBody>
          <a:bodyPr/>
          <a:lstStyle/>
          <a:p>
            <a:pPr>
              <a:defRPr/>
            </a:pPr>
            <a:r>
              <a:rPr lang="en-US" altLang="zh-CN" kern="1200" dirty="0" smtClean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kern="1200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t Copula </a:t>
            </a:r>
            <a:r>
              <a:rPr lang="zh-CN" altLang="en-US" kern="1200" dirty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的</a:t>
            </a:r>
            <a:r>
              <a:rPr lang="zh-CN" altLang="en-US" kern="1200" dirty="0" smtClean="0">
                <a:solidFill>
                  <a:schemeClr val="tx1"/>
                </a:solidFill>
                <a:latin typeface="+mn-lt"/>
                <a:ea typeface="黑体" panose="02010609060101010101" pitchFamily="49" charset="-122"/>
              </a:rPr>
              <a:t>条件分布</a:t>
            </a:r>
            <a:endParaRPr lang="zh-CN" altLang="en-US" kern="1200" dirty="0">
              <a:solidFill>
                <a:schemeClr val="tx1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55651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5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5652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703451"/>
              </p:ext>
            </p:extLst>
          </p:nvPr>
        </p:nvGraphicFramePr>
        <p:xfrm>
          <a:off x="1037625" y="1916832"/>
          <a:ext cx="6494075" cy="4259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56" name="Equation" r:id="rId6" imgW="3593880" imgH="2387520" progId="Equation.DSMT4">
                  <p:embed/>
                </p:oleObj>
              </mc:Choice>
              <mc:Fallback>
                <p:oleObj name="Equation" r:id="rId6" imgW="3593880" imgH="2387520" progId="Equation.DSMT4">
                  <p:embed/>
                  <p:pic>
                    <p:nvPicPr>
                      <p:cNvPr id="0" name="Picture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7625" y="1916832"/>
                        <a:ext cx="6494075" cy="425948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TextBox 10"/>
          <p:cNvSpPr txBox="1">
            <a:spLocks noChangeArrowheads="1"/>
          </p:cNvSpPr>
          <p:nvPr/>
        </p:nvSpPr>
        <p:spPr bwMode="auto">
          <a:xfrm>
            <a:off x="4284663" y="158750"/>
            <a:ext cx="48942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 Families of Bivariate Copulas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179388" y="2603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r>
              <a:rPr lang="en-US" altLang="zh-CN" sz="2800" b="1" dirty="0" smtClean="0">
                <a:latin typeface="+mn-lt"/>
                <a:ea typeface="黑体" panose="02010609060101010101" pitchFamily="49" charset="-122"/>
                <a:cs typeface="+mj-cs"/>
              </a:rPr>
              <a:t>t </a:t>
            </a:r>
            <a:r>
              <a:rPr lang="en-US" altLang="zh-CN" sz="2800" b="1" dirty="0">
                <a:latin typeface="+mn-lt"/>
                <a:ea typeface="黑体" panose="02010609060101010101" pitchFamily="49" charset="-122"/>
                <a:cs typeface="+mj-cs"/>
              </a:rPr>
              <a:t>Copula </a:t>
            </a:r>
            <a:r>
              <a:rPr lang="zh-CN" altLang="en-US" sz="2800" b="1" dirty="0" smtClean="0">
                <a:latin typeface="+mn-lt"/>
                <a:ea typeface="黑体" panose="02010609060101010101" pitchFamily="49" charset="-122"/>
                <a:cs typeface="+mj-cs"/>
              </a:rPr>
              <a:t>的密度函数</a:t>
            </a:r>
            <a:endParaRPr lang="zh-CN" altLang="en-US" sz="2800" b="1" dirty="0">
              <a:latin typeface="+mn-lt"/>
              <a:ea typeface="黑体" panose="02010609060101010101" pitchFamily="49" charset="-122"/>
              <a:cs typeface="+mj-cs"/>
            </a:endParaRPr>
          </a:p>
        </p:txBody>
      </p:sp>
      <p:graphicFrame>
        <p:nvGraphicFramePr>
          <p:cNvPr id="15770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85922"/>
              </p:ext>
            </p:extLst>
          </p:nvPr>
        </p:nvGraphicFramePr>
        <p:xfrm>
          <a:off x="452439" y="2078508"/>
          <a:ext cx="8152010" cy="3585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903" name="Equation" r:id="rId5" imgW="5790960" imgH="2374560" progId="Equation.DSMT4">
                  <p:embed/>
                </p:oleObj>
              </mc:Choice>
              <mc:Fallback>
                <p:oleObj name="Equation" r:id="rId5" imgW="5790960" imgH="2374560" progId="Equation.DSMT4">
                  <p:embed/>
                  <p:pic>
                    <p:nvPicPr>
                      <p:cNvPr id="0" name="Picture 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439" y="2078508"/>
                        <a:ext cx="8152010" cy="358569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D3CC1AC-1FC5-4DAB-A321-B69113D7043C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76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2765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1634989"/>
              </p:ext>
            </p:extLst>
          </p:nvPr>
        </p:nvGraphicFramePr>
        <p:xfrm>
          <a:off x="755576" y="4869160"/>
          <a:ext cx="8224828" cy="5685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03" name="Equation" r:id="rId3" imgW="3670200" imgH="253800" progId="Equation.DSMT4">
                  <p:embed/>
                </p:oleObj>
              </mc:Choice>
              <mc:Fallback>
                <p:oleObj name="Equation" r:id="rId3" imgW="3670200" imgH="253800" progId="Equation.DSMT4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869160"/>
                        <a:ext cx="8224828" cy="568564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8181" name="Text Box 4"/>
          <p:cNvSpPr txBox="1">
            <a:spLocks noChangeArrowheads="1"/>
          </p:cNvSpPr>
          <p:nvPr/>
        </p:nvSpPr>
        <p:spPr bwMode="auto">
          <a:xfrm>
            <a:off x="611188" y="765175"/>
            <a:ext cx="23647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00"/>
                </a:solidFill>
              </a:rPr>
              <a:t>极值 </a:t>
            </a:r>
            <a:r>
              <a:rPr lang="en-US" altLang="zh-CN" sz="2800" b="1" dirty="0" smtClean="0">
                <a:solidFill>
                  <a:srgbClr val="000000"/>
                </a:solidFill>
              </a:rPr>
              <a:t>copulas</a:t>
            </a:r>
            <a:endParaRPr lang="en-US" altLang="zh-CN" sz="2800" b="1" dirty="0">
              <a:solidFill>
                <a:srgbClr val="000000"/>
              </a:solidFill>
            </a:endParaRPr>
          </a:p>
        </p:txBody>
      </p:sp>
      <p:sp>
        <p:nvSpPr>
          <p:cNvPr id="27653" name="Text Box 5"/>
          <p:cNvSpPr txBox="1">
            <a:spLocks noChangeArrowheads="1"/>
          </p:cNvSpPr>
          <p:nvPr/>
        </p:nvSpPr>
        <p:spPr bwMode="auto">
          <a:xfrm>
            <a:off x="611188" y="1757137"/>
            <a:ext cx="853281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假设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),…,(</a:t>
            </a:r>
            <a:r>
              <a:rPr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i="1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是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对来自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的独立同分布随机变量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.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7654" name="Text Box 6"/>
          <p:cNvSpPr txBox="1">
            <a:spLocks noChangeArrowheads="1"/>
          </p:cNvSpPr>
          <p:nvPr/>
        </p:nvSpPr>
        <p:spPr bwMode="auto">
          <a:xfrm>
            <a:off x="971600" y="2836641"/>
            <a:ext cx="5693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令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765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145257"/>
              </p:ext>
            </p:extLst>
          </p:nvPr>
        </p:nvGraphicFramePr>
        <p:xfrm>
          <a:off x="1547664" y="2486593"/>
          <a:ext cx="3436938" cy="121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04" name="Equation" r:id="rId5" imgW="1574640" imgH="558720" progId="Equation.DSMT4">
                  <p:embed/>
                </p:oleObj>
              </mc:Choice>
              <mc:Fallback>
                <p:oleObj name="Equation" r:id="rId5" imgW="1574640" imgH="558720" progId="Equation.DSMT4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2486593"/>
                        <a:ext cx="3436938" cy="1216025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6" name="Text Box 8"/>
          <p:cNvSpPr txBox="1">
            <a:spLocks noChangeArrowheads="1"/>
          </p:cNvSpPr>
          <p:nvPr/>
        </p:nvSpPr>
        <p:spPr bwMode="auto">
          <a:xfrm>
            <a:off x="827584" y="5775647"/>
            <a:ext cx="347563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和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的边际分布为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765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9810627"/>
              </p:ext>
            </p:extLst>
          </p:nvPr>
        </p:nvGraphicFramePr>
        <p:xfrm>
          <a:off x="4303215" y="5816625"/>
          <a:ext cx="2016125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305" r:id="rId7" imgW="1156202" imgH="241405" progId="">
                  <p:embed/>
                </p:oleObj>
              </mc:Choice>
              <mc:Fallback>
                <p:oleObj r:id="rId7" imgW="1156202" imgH="241405" progId="">
                  <p:embed/>
                  <p:pic>
                    <p:nvPicPr>
                      <p:cNvPr id="0" name="Picture 19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3215" y="5816625"/>
                        <a:ext cx="2016125" cy="420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658" name="Text Box 10"/>
          <p:cNvSpPr txBox="1">
            <a:spLocks noChangeArrowheads="1"/>
          </p:cNvSpPr>
          <p:nvPr/>
        </p:nvSpPr>
        <p:spPr bwMode="auto">
          <a:xfrm>
            <a:off x="755576" y="4005064"/>
            <a:ext cx="44502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极大值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,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M</a:t>
            </a:r>
            <a:r>
              <a:rPr lang="en-US" altLang="zh-CN" sz="2400" i="1" baseline="-25000" dirty="0">
                <a:solidFill>
                  <a:srgbClr val="000000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)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的联合分布为：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00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3" grpId="0" autoUpdateAnimBg="0"/>
      <p:bldP spid="27654" grpId="0" autoUpdateAnimBg="0"/>
      <p:bldP spid="27656" grpId="0" autoUpdateAnimBg="0"/>
      <p:bldP spid="27658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B75DB1C-8F27-496B-A4B8-11637D2AF058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77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7920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8903125"/>
              </p:ext>
            </p:extLst>
          </p:nvPr>
        </p:nvGraphicFramePr>
        <p:xfrm>
          <a:off x="1619672" y="764704"/>
          <a:ext cx="3976687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56" name="Equation" r:id="rId3" imgW="1663560" imgH="253800" progId="">
                  <p:embed/>
                </p:oleObj>
              </mc:Choice>
              <mc:Fallback>
                <p:oleObj name="Equation" r:id="rId3" imgW="1663560" imgH="253800" progId="">
                  <p:embed/>
                  <p:pic>
                    <p:nvPicPr>
                      <p:cNvPr id="0" name="Picture 1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672" y="764704"/>
                        <a:ext cx="3976687" cy="603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04" name="Text Box 3"/>
          <p:cNvSpPr txBox="1">
            <a:spLocks noChangeArrowheads="1"/>
          </p:cNvSpPr>
          <p:nvPr/>
        </p:nvSpPr>
        <p:spPr bwMode="auto">
          <a:xfrm>
            <a:off x="899592" y="764704"/>
            <a:ext cx="8771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因为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867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499629"/>
              </p:ext>
            </p:extLst>
          </p:nvPr>
        </p:nvGraphicFramePr>
        <p:xfrm>
          <a:off x="1136073" y="2348880"/>
          <a:ext cx="5312891" cy="19032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57" name="Equation" r:id="rId5" imgW="2374560" imgH="850680" progId="">
                  <p:embed/>
                </p:oleObj>
              </mc:Choice>
              <mc:Fallback>
                <p:oleObj name="Equation" r:id="rId5" imgW="2374560" imgH="850680" progId="">
                  <p:embed/>
                  <p:pic>
                    <p:nvPicPr>
                      <p:cNvPr id="0" name="Picture 1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6073" y="2348880"/>
                        <a:ext cx="5312891" cy="190327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7" name="Text Box 5"/>
          <p:cNvSpPr txBox="1">
            <a:spLocks noChangeArrowheads="1"/>
          </p:cNvSpPr>
          <p:nvPr/>
        </p:nvSpPr>
        <p:spPr bwMode="auto">
          <a:xfrm>
            <a:off x="909915" y="1557337"/>
            <a:ext cx="38779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所以极大值的联合分布为：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873130" y="4509655"/>
            <a:ext cx="29193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极大值的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Copula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为：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2867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8446196"/>
              </p:ext>
            </p:extLst>
          </p:nvPr>
        </p:nvGraphicFramePr>
        <p:xfrm>
          <a:off x="2123728" y="5445224"/>
          <a:ext cx="3975100" cy="663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358" name="Equation" r:id="rId7" imgW="1663560" imgH="279360" progId="Equation.DSMT4">
                  <p:embed/>
                </p:oleObj>
              </mc:Choice>
              <mc:Fallback>
                <p:oleObj name="Equation" r:id="rId7" imgW="1663560" imgH="279360" progId="Equation.DSMT4">
                  <p:embed/>
                  <p:pic>
                    <p:nvPicPr>
                      <p:cNvPr id="0" name="Picture 1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5445224"/>
                        <a:ext cx="3975100" cy="663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455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7" grpId="0" autoUpdateAnimBg="0"/>
      <p:bldP spid="28678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C7066B0-C3BA-40E1-894B-EC6EE357A43A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78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sp>
        <p:nvSpPr>
          <p:cNvPr id="180227" name="Text Box 2"/>
          <p:cNvSpPr txBox="1">
            <a:spLocks noChangeArrowheads="1"/>
          </p:cNvSpPr>
          <p:nvPr/>
        </p:nvSpPr>
        <p:spPr bwMode="auto">
          <a:xfrm>
            <a:off x="827088" y="1557338"/>
            <a:ext cx="67897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二元极值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copula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可以表示为：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8022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9742095"/>
              </p:ext>
            </p:extLst>
          </p:nvPr>
        </p:nvGraphicFramePr>
        <p:xfrm>
          <a:off x="1115616" y="2636912"/>
          <a:ext cx="4976812" cy="10463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06" r:id="rId3" imgW="2413000" imgH="508000" progId="">
                  <p:embed/>
                </p:oleObj>
              </mc:Choice>
              <mc:Fallback>
                <p:oleObj r:id="rId3" imgW="2413000" imgH="508000" progId="">
                  <p:embed/>
                  <p:pic>
                    <p:nvPicPr>
                      <p:cNvPr id="0" name="Picture 9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2636912"/>
                        <a:ext cx="4976812" cy="104632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29" name="Text Box 4"/>
          <p:cNvSpPr txBox="1">
            <a:spLocks noChangeArrowheads="1"/>
          </p:cNvSpPr>
          <p:nvPr/>
        </p:nvSpPr>
        <p:spPr bwMode="auto">
          <a:xfrm>
            <a:off x="1115616" y="4294187"/>
            <a:ext cx="4219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其中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是相依性函数，满足：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180230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9492405"/>
              </p:ext>
            </p:extLst>
          </p:nvPr>
        </p:nvGraphicFramePr>
        <p:xfrm>
          <a:off x="1135027" y="5301208"/>
          <a:ext cx="4175125" cy="388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8007" r:id="rId5" imgW="2183452" imgH="203112" progId="">
                  <p:embed/>
                </p:oleObj>
              </mc:Choice>
              <mc:Fallback>
                <p:oleObj r:id="rId5" imgW="2183452" imgH="203112" progId="">
                  <p:embed/>
                  <p:pic>
                    <p:nvPicPr>
                      <p:cNvPr id="0" name="Picture 9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5027" y="5301208"/>
                        <a:ext cx="4175125" cy="388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40256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778F0E8-F24B-4204-8D23-9BF315648BB6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79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graphicFrame>
        <p:nvGraphicFramePr>
          <p:cNvPr id="181251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4424052"/>
              </p:ext>
            </p:extLst>
          </p:nvPr>
        </p:nvGraphicFramePr>
        <p:xfrm>
          <a:off x="2689225" y="1628800"/>
          <a:ext cx="3354388" cy="300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13" name="Equation" r:id="rId3" imgW="1511280" imgH="1358640" progId="Equation.DSMT4">
                  <p:embed/>
                </p:oleObj>
              </mc:Choice>
              <mc:Fallback>
                <p:oleObj name="Equation" r:id="rId3" imgW="1511280" imgH="1358640" progId="Equation.DSMT4">
                  <p:embed/>
                  <p:pic>
                    <p:nvPicPr>
                      <p:cNvPr id="0" name="Picture 1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225" y="1628800"/>
                        <a:ext cx="3354388" cy="3006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23" name="Object 3"/>
          <p:cNvGraphicFramePr>
            <a:graphicFrameLocks noChangeAspect="1"/>
          </p:cNvGraphicFramePr>
          <p:nvPr/>
        </p:nvGraphicFramePr>
        <p:xfrm>
          <a:off x="1042988" y="5661025"/>
          <a:ext cx="4176712" cy="48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14" r:id="rId5" imgW="1956649" imgH="228699" progId="Equation.3">
                  <p:embed/>
                </p:oleObj>
              </mc:Choice>
              <mc:Fallback>
                <p:oleObj r:id="rId5" imgW="1956649" imgH="228699" progId="Equation.3">
                  <p:embed/>
                  <p:pic>
                    <p:nvPicPr>
                      <p:cNvPr id="0" name="Picture 13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5661025"/>
                        <a:ext cx="4176712" cy="485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1253" name="Text Box 4"/>
          <p:cNvSpPr txBox="1">
            <a:spLocks noChangeArrowheads="1"/>
          </p:cNvSpPr>
          <p:nvPr/>
        </p:nvSpPr>
        <p:spPr bwMode="auto">
          <a:xfrm>
            <a:off x="971550" y="908050"/>
            <a:ext cx="678973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基于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的尾部相依指数：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30725" name="Text Box 5"/>
          <p:cNvSpPr txBox="1">
            <a:spLocks noChangeArrowheads="1"/>
          </p:cNvSpPr>
          <p:nvPr/>
        </p:nvSpPr>
        <p:spPr bwMode="auto">
          <a:xfrm>
            <a:off x="1023938" y="5032375"/>
            <a:ext cx="324960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solidFill>
                  <a:srgbClr val="000000"/>
                </a:solidFill>
              </a:rPr>
              <a:t>Gumbel </a:t>
            </a:r>
            <a:r>
              <a:rPr lang="en-US" altLang="zh-CN" sz="1800" dirty="0">
                <a:solidFill>
                  <a:srgbClr val="000000"/>
                </a:solidFill>
              </a:rPr>
              <a:t>copula </a:t>
            </a:r>
            <a:r>
              <a:rPr lang="zh-CN" altLang="en-US" sz="1800" dirty="0" smtClean="0">
                <a:solidFill>
                  <a:srgbClr val="000000"/>
                </a:solidFill>
              </a:rPr>
              <a:t>的相依性函数</a:t>
            </a:r>
            <a:r>
              <a:rPr lang="en-US" altLang="zh-CN" sz="1800" dirty="0" smtClean="0">
                <a:solidFill>
                  <a:srgbClr val="000000"/>
                </a:solidFill>
              </a:rPr>
              <a:t>:</a:t>
            </a:r>
            <a:endParaRPr lang="en-US" altLang="zh-CN" sz="1800" dirty="0">
              <a:solidFill>
                <a:srgbClr val="000000"/>
              </a:solidFill>
            </a:endParaRPr>
          </a:p>
        </p:txBody>
      </p:sp>
      <p:graphicFrame>
        <p:nvGraphicFramePr>
          <p:cNvPr id="30726" name="Object 6"/>
          <p:cNvGraphicFramePr>
            <a:graphicFrameLocks noChangeAspect="1"/>
          </p:cNvGraphicFramePr>
          <p:nvPr/>
        </p:nvGraphicFramePr>
        <p:xfrm>
          <a:off x="6732588" y="5661025"/>
          <a:ext cx="1655762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9215" r:id="rId7" imgW="775036" imgH="241405" progId="">
                  <p:embed/>
                </p:oleObj>
              </mc:Choice>
              <mc:Fallback>
                <p:oleObj r:id="rId7" imgW="775036" imgH="241405" progId="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5661025"/>
                        <a:ext cx="1655762" cy="515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7" name="AutoShape 7"/>
          <p:cNvSpPr>
            <a:spLocks noChangeArrowheads="1"/>
          </p:cNvSpPr>
          <p:nvPr/>
        </p:nvSpPr>
        <p:spPr bwMode="auto">
          <a:xfrm>
            <a:off x="5651500" y="5805488"/>
            <a:ext cx="649288" cy="360362"/>
          </a:xfrm>
          <a:prstGeom prst="rightArrow">
            <a:avLst>
              <a:gd name="adj1" fmla="val 50000"/>
              <a:gd name="adj2" fmla="val 45044"/>
            </a:avLst>
          </a:prstGeom>
          <a:solidFill>
            <a:schemeClr val="accent1"/>
          </a:solidFill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148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5" grpId="0" autoUpdateAnimBg="0"/>
      <p:bldP spid="307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23333"/>
          <a:stretch/>
        </p:blipFill>
        <p:spPr>
          <a:xfrm>
            <a:off x="685800" y="1981200"/>
            <a:ext cx="786549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9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t="20443"/>
          <a:stretch/>
        </p:blipFill>
        <p:spPr>
          <a:xfrm>
            <a:off x="76200" y="1752600"/>
            <a:ext cx="8795178" cy="4448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5800" y="914400"/>
            <a:ext cx="20201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/>
              <a:t>Simulation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0539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练习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假设</a:t>
            </a:r>
            <a:r>
              <a:rPr lang="en-US" altLang="zh-CN" i="1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服从伽马（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shape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2,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scale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500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），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服从对数正态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(mu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5,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sigma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1), 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它们之间的相依关系用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Frank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Copula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(alpha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=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10)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描述。</a:t>
            </a:r>
            <a:endParaRPr lang="en-US" altLang="zh-CN" dirty="0" smtClean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模拟</a:t>
            </a:r>
            <a:r>
              <a:rPr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对（</a:t>
            </a:r>
            <a:r>
              <a:rPr lang="en-US" altLang="zh-CN" i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）的观察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值</a:t>
            </a:r>
            <a:endParaRPr lang="en-US" altLang="zh-CN" dirty="0" smtClean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绘制</a:t>
            </a:r>
            <a:r>
              <a:rPr lang="zh-CN" altLang="en-US" dirty="0"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i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）的联合分布的密度函数。</a:t>
            </a:r>
            <a:endParaRPr lang="en-US" altLang="zh-CN" dirty="0" smtClean="0"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当</a:t>
            </a:r>
            <a:r>
              <a:rPr lang="en-US" altLang="zh-CN" i="1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aseline="-250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&gt; 100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且 </a:t>
            </a:r>
            <a:r>
              <a:rPr lang="en-US" altLang="zh-CN" i="1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aseline="-250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&gt; 100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时，超额损失（</a:t>
            </a:r>
            <a:r>
              <a:rPr lang="en-US" altLang="zh-CN" dirty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baseline="-250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+ </a:t>
            </a:r>
            <a:r>
              <a:rPr lang="en-US" altLang="zh-CN" i="1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baseline="-25000" dirty="0" err="1" smtClean="0"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baseline="-250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‒ 200</a:t>
            </a:r>
            <a:r>
              <a:rPr lang="en-US" altLang="zh-CN" baseline="-25000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ea typeface="黑体" panose="02010609060101010101" pitchFamily="49" charset="-122"/>
                <a:cs typeface="Times New Roman" panose="02020603050405020304" pitchFamily="18" charset="0"/>
              </a:rPr>
              <a:t>）由再保险公司负责赔付，请计算再保险的纯保费。</a:t>
            </a:r>
            <a:endParaRPr lang="zh-CN" altLang="en-US" dirty="0"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1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2" t="10262" r="11670" b="10940"/>
          <a:stretch/>
        </p:blipFill>
        <p:spPr bwMode="auto">
          <a:xfrm>
            <a:off x="251519" y="188640"/>
            <a:ext cx="4420957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071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3472997"/>
            <a:ext cx="489585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59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7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22" t="8056" r="27266" b="7639"/>
          <a:stretch/>
        </p:blipFill>
        <p:spPr bwMode="auto">
          <a:xfrm>
            <a:off x="1331640" y="332656"/>
            <a:ext cx="5829301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827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403648" y="879435"/>
            <a:ext cx="6408712" cy="5357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600" b="1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options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digits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 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参数设置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shape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scale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500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meanlog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5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sdlog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alpha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 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模拟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X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的观察值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set.seed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111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n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 </a:t>
            </a: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模拟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10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个观察值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runif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(n,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qgamma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shape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shape, 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scale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scale)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 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u2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的条件分布函数的逆函数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f2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function(q, alpha, u) {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    -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/alpha *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log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-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-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exp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(-alpha))/(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+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/q -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*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exp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(-alpha *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u)))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}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 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模拟分位数水平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q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q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runif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(n,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 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模拟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u2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和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f2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(q, alpha,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qlnorm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meanlog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meanlog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sdlog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sdlog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 </a:t>
            </a:r>
            <a:r>
              <a:rPr lang="en-US" altLang="zh-CN" sz="600" i="1" dirty="0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（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x1,x2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）的模拟值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cbind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endParaRPr lang="zh-CN" altLang="zh-CN" sz="600" dirty="0">
              <a:latin typeface="Consolas"/>
              <a:ea typeface="宋体"/>
              <a:cs typeface="Times New Roman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600" i="1" dirty="0" smtClean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 </a:t>
            </a: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frank 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copula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的密度函数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pdffrank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function(alpha,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{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    alpha *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exp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(-alpha *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+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*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-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exp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(-alpha)))/(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exp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(-alpha *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+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      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-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exp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(-alpha *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-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exp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(-alpha *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u2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+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exp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(-alpha)))^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}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 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绘制</a:t>
            </a: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x1,x2</a:t>
            </a: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)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的密度函数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pdf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function(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{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   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f1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function(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dgamma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shape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shape, 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scale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scale)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   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F1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function(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pgamma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shape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shape, 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scale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scale)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   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f2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function(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dlnorm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meanlog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meanlog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sdlog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sdlog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   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F2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function(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plnorm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meanlog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meanlog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sdlog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sdlog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    </a:t>
            </a:r>
            <a:r>
              <a:rPr lang="en-US" altLang="zh-CN" sz="600" b="1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return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f1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*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f2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 *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pdffrank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(alpha,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F1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),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F2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)))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}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 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立体图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seq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5000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50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seq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2000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50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D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outer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pdf)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 library(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rgl</a:t>
            </a: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); 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persp3d</a:t>
            </a: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x1,x2,D,col</a:t>
            </a:r>
            <a:r>
              <a:rPr lang="en-US" altLang="zh-CN" sz="600" i="1" dirty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=2) #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三维动画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persp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x1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 err="1">
                <a:latin typeface="Consolas"/>
                <a:ea typeface="宋体"/>
                <a:cs typeface="Times New Roman"/>
              </a:rPr>
              <a:t>x2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D, 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col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"</a:t>
            </a:r>
            <a:r>
              <a:rPr lang="en-US" altLang="zh-CN" sz="600" dirty="0" err="1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lightblue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"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theta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20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phi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40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expand =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0.5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endParaRPr lang="zh-CN" altLang="zh-CN" sz="600" dirty="0">
              <a:latin typeface="Consolas"/>
              <a:ea typeface="宋体"/>
              <a:cs typeface="Times New Roman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600" dirty="0">
                <a:latin typeface="Cambria"/>
                <a:ea typeface="宋体"/>
                <a:cs typeface="Times New Roman"/>
              </a:rPr>
              <a:t> </a:t>
            </a:r>
            <a:r>
              <a:rPr lang="en-US" altLang="zh-CN" sz="600" i="1" dirty="0" smtClean="0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# </a:t>
            </a:r>
            <a:r>
              <a:rPr lang="en-US" altLang="zh-CN" sz="600" i="1" dirty="0" err="1">
                <a:solidFill>
                  <a:srgbClr val="8F5902"/>
                </a:solidFill>
                <a:latin typeface="Consolas"/>
                <a:ea typeface="宋体"/>
                <a:cs typeface="Times New Roman"/>
              </a:rPr>
              <a:t>image</a:t>
            </a:r>
            <a:r>
              <a:rPr lang="en-US" altLang="zh-CN" sz="600" i="1" dirty="0" err="1">
                <a:solidFill>
                  <a:srgbClr val="8F5902"/>
                </a:solidFill>
                <a:latin typeface="宋体"/>
                <a:ea typeface="宋体"/>
                <a:cs typeface="Times New Roman"/>
              </a:rPr>
              <a:t>图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/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x1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seq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4000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x2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 err="1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seq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2000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, </a:t>
            </a:r>
            <a:r>
              <a:rPr lang="en-US" altLang="zh-CN" sz="600" dirty="0">
                <a:solidFill>
                  <a:srgbClr val="0000CF"/>
                </a:solidFill>
                <a:latin typeface="Consolas"/>
                <a:ea typeface="宋体"/>
                <a:cs typeface="Times New Roman"/>
              </a:rPr>
              <a:t>10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dirty="0">
                <a:latin typeface="Consolas"/>
                <a:ea typeface="宋体"/>
                <a:cs typeface="Times New Roman"/>
              </a:rPr>
              <a:t>D =</a:t>
            </a:r>
            <a:r>
              <a:rPr lang="en-US" altLang="zh-CN" sz="600" dirty="0">
                <a:solidFill>
                  <a:srgbClr val="4E9A06"/>
                </a:solidFill>
                <a:latin typeface="Consolas"/>
                <a:ea typeface="宋体"/>
                <a:cs typeface="Times New Roman"/>
              </a:rPr>
              <a:t> </a:t>
            </a:r>
            <a:r>
              <a:rPr lang="en-US" altLang="zh-CN" sz="600" b="1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outer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(x1, x2, pdf)</a:t>
            </a:r>
            <a:br>
              <a:rPr lang="en-US" altLang="zh-CN" sz="600" dirty="0">
                <a:latin typeface="Consolas"/>
                <a:ea typeface="宋体"/>
                <a:cs typeface="Times New Roman"/>
              </a:rPr>
            </a:br>
            <a:r>
              <a:rPr lang="en-US" altLang="zh-CN" sz="600" b="1" dirty="0">
                <a:solidFill>
                  <a:srgbClr val="204A87"/>
                </a:solidFill>
                <a:latin typeface="Consolas"/>
                <a:ea typeface="宋体"/>
                <a:cs typeface="Times New Roman"/>
              </a:rPr>
              <a:t>image</a:t>
            </a:r>
            <a:r>
              <a:rPr lang="en-US" altLang="zh-CN" sz="600" dirty="0">
                <a:latin typeface="Consolas"/>
                <a:ea typeface="宋体"/>
                <a:cs typeface="Times New Roman"/>
              </a:rPr>
              <a:t>(x1, x2, </a:t>
            </a:r>
            <a:r>
              <a:rPr lang="en-US" altLang="zh-CN" sz="600" dirty="0" smtClean="0">
                <a:latin typeface="Consolas"/>
                <a:ea typeface="宋体"/>
                <a:cs typeface="Times New Roman"/>
              </a:rPr>
              <a:t>D)</a:t>
            </a:r>
          </a:p>
        </p:txBody>
      </p:sp>
    </p:spTree>
    <p:extLst>
      <p:ext uri="{BB962C8B-B14F-4D97-AF65-F5344CB8AC3E}">
        <p14:creationId xmlns:p14="http://schemas.microsoft.com/office/powerpoint/2010/main" val="69134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15616" y="1052736"/>
            <a:ext cx="6263253" cy="52578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 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用随机模拟的方法计算再保险的纯保费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set.seed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111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sim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en-US" altLang="zh-CN" sz="1100" i="1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sim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次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n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5000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每次模拟</a:t>
            </a:r>
            <a:r>
              <a:rPr lang="en-US" altLang="zh-CN" sz="1100" i="1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个样本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prem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NULL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for (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in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:sim) {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 </a:t>
            </a:r>
            <a:r>
              <a:rPr lang="en-US" altLang="zh-CN" sz="1100" i="1" dirty="0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u1</a:t>
            </a:r>
            <a:r>
              <a:rPr lang="en-US" altLang="zh-CN" sz="1100" i="1" dirty="0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X1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u1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runif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(n,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x1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qgamma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(u1,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shape,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scale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scale)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 u2</a:t>
            </a:r>
            <a:r>
              <a:rPr lang="en-US" altLang="zh-CN" sz="1100" i="1" dirty="0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的条件分布函数的逆函数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f2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function(q, alpha, u) {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    -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/alpha *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log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-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-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(-alpha))/(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+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/q -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 *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exp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(-alpha *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u)))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}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 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模拟分位数水平</a:t>
            </a:r>
            <a:r>
              <a:rPr lang="en-US" altLang="zh-CN" sz="1100" i="1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q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runif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(n,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 </a:t>
            </a:r>
            <a:r>
              <a:rPr lang="en-US" altLang="zh-CN" sz="1100" i="1" dirty="0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u2</a:t>
            </a:r>
            <a:r>
              <a:rPr lang="en-US" altLang="zh-CN" sz="1100" i="1" dirty="0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X2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u2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f2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(q, alpha, u1)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x2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qlnorm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(u2, </a:t>
            </a:r>
            <a:r>
              <a:rPr lang="en-US" altLang="zh-CN" sz="11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meanlog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meanlog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sdlog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sdlog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 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再保险的纯保费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dt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data.frame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(x1, x2)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dt1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subset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dt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x1 &gt;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&amp;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x2 &gt;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prem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[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]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sum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(dt1$x1 +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dt1$x2 -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)/n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 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输出纯保费的模拟值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summary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prem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zh-CN" sz="1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  Min. 1st Qu.  Median    Mean 3rd Qu.    Max. 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   902     935     945     945     954     996</a:t>
            </a:r>
            <a:endParaRPr lang="zh-CN" altLang="zh-CN" sz="1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94669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930498"/>
          </a:xfrm>
        </p:spPr>
        <p:txBody>
          <a:bodyPr/>
          <a:lstStyle/>
          <a:p>
            <a:r>
              <a:rPr lang="zh-CN" altLang="en-US" dirty="0" smtClean="0"/>
              <a:t>模拟多元分布中隐含的</a:t>
            </a:r>
            <a:r>
              <a:rPr lang="en-US" altLang="zh-CN" dirty="0" smtClean="0"/>
              <a:t>Copula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363272" cy="5138737"/>
          </a:xfrm>
        </p:spPr>
        <p:txBody>
          <a:bodyPr/>
          <a:lstStyle/>
          <a:p>
            <a:r>
              <a:rPr lang="zh-CN" altLang="en-US" b="1" dirty="0" smtClean="0"/>
              <a:t>一般方法：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模拟多元分布的随机变量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x</a:t>
            </a:r>
            <a:r>
              <a:rPr lang="en-US" altLang="zh-CN" b="1" baseline="-25000" dirty="0" err="1" smtClean="0"/>
              <a:t>1</a:t>
            </a:r>
            <a:r>
              <a:rPr lang="en-US" altLang="zh-CN" b="1" dirty="0" smtClean="0"/>
              <a:t>, </a:t>
            </a:r>
            <a:r>
              <a:rPr lang="en-US" altLang="zh-CN" b="1" dirty="0" err="1" smtClean="0"/>
              <a:t>x</a:t>
            </a:r>
            <a:r>
              <a:rPr lang="en-US" altLang="zh-CN" b="1" baseline="-25000" dirty="0" err="1"/>
              <a:t>2</a:t>
            </a:r>
            <a:r>
              <a:rPr lang="en-US" altLang="zh-CN" b="1" dirty="0" smtClean="0"/>
              <a:t>, … </a:t>
            </a:r>
            <a:r>
              <a:rPr lang="en-US" altLang="zh-CN" b="1" dirty="0" err="1" smtClean="0"/>
              <a:t>x</a:t>
            </a:r>
            <a:r>
              <a:rPr lang="en-US" altLang="zh-CN" b="1" baseline="-25000" dirty="0" err="1"/>
              <a:t>m</a:t>
            </a:r>
            <a:r>
              <a:rPr lang="en-US" altLang="zh-CN" b="1" dirty="0" smtClean="0"/>
              <a:t>)</a:t>
            </a:r>
          </a:p>
          <a:p>
            <a:pPr lvl="1"/>
            <a:r>
              <a:rPr lang="zh-CN" altLang="en-US" b="1" dirty="0" smtClean="0"/>
              <a:t>得到</a:t>
            </a:r>
            <a:r>
              <a:rPr lang="en-US" altLang="zh-CN" b="1" dirty="0" smtClean="0"/>
              <a:t>Copula</a:t>
            </a:r>
            <a:r>
              <a:rPr lang="zh-CN" altLang="en-US" b="1" dirty="0" smtClean="0"/>
              <a:t>的模拟值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F</a:t>
            </a:r>
            <a:r>
              <a:rPr lang="en-US" altLang="zh-CN" b="1" baseline="-25000" dirty="0" err="1"/>
              <a:t>1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x</a:t>
            </a:r>
            <a:r>
              <a:rPr lang="en-US" altLang="zh-CN" b="1" baseline="-25000" dirty="0" err="1"/>
              <a:t>1</a:t>
            </a:r>
            <a:r>
              <a:rPr lang="en-US" altLang="zh-CN" b="1" dirty="0" smtClean="0"/>
              <a:t>), </a:t>
            </a:r>
            <a:r>
              <a:rPr lang="en-US" altLang="zh-CN" b="1" dirty="0" err="1" smtClean="0"/>
              <a:t>F</a:t>
            </a:r>
            <a:r>
              <a:rPr lang="en-US" altLang="zh-CN" b="1" baseline="-25000" dirty="0" err="1" smtClean="0"/>
              <a:t>2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x</a:t>
            </a:r>
            <a:r>
              <a:rPr lang="en-US" altLang="zh-CN" b="1" baseline="-25000" dirty="0" err="1" smtClean="0"/>
              <a:t>2</a:t>
            </a:r>
            <a:r>
              <a:rPr lang="en-US" altLang="zh-CN" b="1" dirty="0" smtClean="0"/>
              <a:t>),  …, </a:t>
            </a:r>
            <a:r>
              <a:rPr lang="en-US" altLang="zh-CN" b="1" dirty="0" err="1" smtClean="0"/>
              <a:t>F</a:t>
            </a:r>
            <a:r>
              <a:rPr lang="en-US" altLang="zh-CN" b="1" baseline="-25000" dirty="0" err="1" smtClean="0"/>
              <a:t>m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x</a:t>
            </a:r>
            <a:r>
              <a:rPr lang="en-US" altLang="zh-CN" b="1" baseline="-25000" dirty="0" err="1" smtClean="0"/>
              <a:t>m</a:t>
            </a:r>
            <a:r>
              <a:rPr lang="en-US" altLang="zh-CN" b="1" dirty="0" smtClean="0"/>
              <a:t>))</a:t>
            </a:r>
          </a:p>
          <a:p>
            <a:pPr>
              <a:lnSpc>
                <a:spcPct val="100000"/>
              </a:lnSpc>
            </a:pPr>
            <a:endParaRPr lang="en-US" altLang="zh-CN" b="1" dirty="0" smtClean="0"/>
          </a:p>
          <a:p>
            <a:r>
              <a:rPr lang="zh-CN" altLang="en-US" b="1" dirty="0" smtClean="0"/>
              <a:t>例：</a:t>
            </a:r>
            <a:r>
              <a:rPr lang="zh-CN" altLang="en-US" b="1" dirty="0"/>
              <a:t>模拟</a:t>
            </a:r>
            <a:r>
              <a:rPr lang="zh-CN" altLang="en-US" b="1" dirty="0" smtClean="0"/>
              <a:t>正</a:t>
            </a:r>
            <a:r>
              <a:rPr lang="zh-CN" altLang="en-US" b="1" dirty="0"/>
              <a:t>态</a:t>
            </a:r>
            <a:r>
              <a:rPr lang="en-US" altLang="zh-CN" b="1" dirty="0" smtClean="0"/>
              <a:t>Copula</a:t>
            </a:r>
          </a:p>
          <a:p>
            <a:pPr lvl="1"/>
            <a:r>
              <a:rPr lang="zh-CN" altLang="en-US" b="1" dirty="0"/>
              <a:t>分解</a:t>
            </a:r>
            <a:r>
              <a:rPr lang="zh-CN" altLang="en-US" b="1" dirty="0" smtClean="0"/>
              <a:t>协方差矩阵</a:t>
            </a:r>
            <a:r>
              <a:rPr lang="zh-CN" altLang="en-US" b="1" dirty="0" smtClean="0">
                <a:sym typeface="Symbol"/>
              </a:rPr>
              <a:t></a:t>
            </a:r>
            <a:r>
              <a:rPr lang="zh-CN" altLang="en-US" b="1" dirty="0" smtClean="0"/>
              <a:t>，得到</a:t>
            </a:r>
            <a:r>
              <a:rPr lang="zh-CN" altLang="en-US" b="1" dirty="0" smtClean="0">
                <a:sym typeface="Symbol"/>
              </a:rPr>
              <a:t></a:t>
            </a:r>
            <a:r>
              <a:rPr lang="en-US" altLang="zh-CN" b="1" baseline="30000" dirty="0" smtClean="0">
                <a:sym typeface="Symbol"/>
              </a:rPr>
              <a:t>1/2</a:t>
            </a:r>
          </a:p>
          <a:p>
            <a:pPr lvl="1"/>
            <a:r>
              <a:rPr lang="zh-CN" altLang="en-US" b="1" dirty="0" smtClean="0"/>
              <a:t>模拟相互独立的标准正态随机变量</a:t>
            </a:r>
            <a:r>
              <a:rPr lang="en-US" altLang="zh-CN" b="1" dirty="0" smtClean="0"/>
              <a:t>z = (</a:t>
            </a:r>
            <a:r>
              <a:rPr lang="en-US" altLang="zh-CN" b="1" dirty="0" err="1" smtClean="0"/>
              <a:t>z</a:t>
            </a:r>
            <a:r>
              <a:rPr lang="en-US" altLang="zh-CN" b="1" baseline="-25000" dirty="0" err="1" smtClean="0"/>
              <a:t>1</a:t>
            </a:r>
            <a:r>
              <a:rPr lang="en-US" altLang="zh-CN" b="1" dirty="0"/>
              <a:t>, </a:t>
            </a:r>
            <a:r>
              <a:rPr lang="en-US" altLang="zh-CN" b="1" dirty="0" smtClean="0"/>
              <a:t> </a:t>
            </a:r>
            <a:r>
              <a:rPr lang="en-US" altLang="zh-CN" b="1" dirty="0" err="1" smtClean="0"/>
              <a:t>z</a:t>
            </a:r>
            <a:r>
              <a:rPr lang="en-US" altLang="zh-CN" b="1" baseline="-25000" dirty="0" err="1" smtClean="0"/>
              <a:t>2</a:t>
            </a:r>
            <a:r>
              <a:rPr lang="en-US" altLang="zh-CN" b="1" dirty="0"/>
              <a:t>, </a:t>
            </a:r>
            <a:r>
              <a:rPr lang="en-US" altLang="zh-CN" b="1" dirty="0" smtClean="0"/>
              <a:t> …,  </a:t>
            </a:r>
            <a:r>
              <a:rPr lang="en-US" altLang="zh-CN" b="1" dirty="0" err="1" smtClean="0"/>
              <a:t>z</a:t>
            </a:r>
            <a:r>
              <a:rPr lang="en-US" altLang="zh-CN" b="1" baseline="-25000" dirty="0" err="1" smtClean="0"/>
              <a:t>m</a:t>
            </a:r>
            <a:r>
              <a:rPr lang="en-US" altLang="zh-CN" b="1" dirty="0" smtClean="0"/>
              <a:t>)</a:t>
            </a:r>
            <a:r>
              <a:rPr lang="en-US" altLang="zh-CN" b="1" dirty="0" smtClean="0">
                <a:sym typeface="Symbol"/>
              </a:rPr>
              <a:t>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模拟正态分布的随机变量 </a:t>
            </a:r>
            <a:r>
              <a:rPr lang="en-US" altLang="zh-CN" b="1" dirty="0" smtClean="0"/>
              <a:t>x = </a:t>
            </a:r>
            <a:r>
              <a:rPr lang="en-US" altLang="zh-CN" b="1" dirty="0" smtClean="0">
                <a:sym typeface="Symbol"/>
              </a:rPr>
              <a:t> + </a:t>
            </a:r>
            <a:r>
              <a:rPr lang="zh-CN" altLang="en-US" b="1" dirty="0" smtClean="0">
                <a:sym typeface="Symbol"/>
              </a:rPr>
              <a:t></a:t>
            </a:r>
            <a:r>
              <a:rPr lang="en-US" altLang="zh-CN" b="1" baseline="30000" dirty="0" smtClean="0">
                <a:sym typeface="Symbol"/>
              </a:rPr>
              <a:t>1/</a:t>
            </a:r>
            <a:r>
              <a:rPr lang="en-US" altLang="zh-CN" b="1" baseline="30000" dirty="0" err="1" smtClean="0">
                <a:sym typeface="Symbol"/>
              </a:rPr>
              <a:t>2</a:t>
            </a:r>
            <a:r>
              <a:rPr lang="en-US" altLang="zh-CN" b="1" dirty="0" err="1" smtClean="0">
                <a:sym typeface="Symbol"/>
              </a:rPr>
              <a:t>z</a:t>
            </a:r>
            <a:r>
              <a:rPr lang="en-US" altLang="zh-CN" b="1" dirty="0" smtClean="0">
                <a:sym typeface="Symbol"/>
              </a:rPr>
              <a:t> </a:t>
            </a:r>
          </a:p>
          <a:p>
            <a:pPr lvl="1"/>
            <a:r>
              <a:rPr lang="zh-CN" altLang="en-US" b="1" dirty="0" smtClean="0"/>
              <a:t>得到正态</a:t>
            </a:r>
            <a:r>
              <a:rPr lang="en-US" altLang="zh-CN" b="1" dirty="0" smtClean="0"/>
              <a:t>Copula</a:t>
            </a:r>
            <a:r>
              <a:rPr lang="zh-CN" altLang="en-US" b="1" dirty="0"/>
              <a:t>的模拟值</a:t>
            </a:r>
            <a:r>
              <a:rPr lang="en-US" altLang="zh-CN" b="1" dirty="0"/>
              <a:t>(</a:t>
            </a:r>
            <a:r>
              <a:rPr lang="en-US" altLang="zh-CN" b="1" dirty="0" err="1"/>
              <a:t>F</a:t>
            </a:r>
            <a:r>
              <a:rPr lang="en-US" altLang="zh-CN" b="1" baseline="-25000" dirty="0" err="1"/>
              <a:t>1</a:t>
            </a:r>
            <a:r>
              <a:rPr lang="en-US" altLang="zh-CN" b="1" dirty="0"/>
              <a:t>(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1</a:t>
            </a:r>
            <a:r>
              <a:rPr lang="en-US" altLang="zh-CN" b="1" dirty="0"/>
              <a:t>), </a:t>
            </a:r>
            <a:r>
              <a:rPr lang="en-US" altLang="zh-CN" b="1" dirty="0" err="1"/>
              <a:t>F</a:t>
            </a:r>
            <a:r>
              <a:rPr lang="en-US" altLang="zh-CN" b="1" baseline="-25000" dirty="0" err="1"/>
              <a:t>2</a:t>
            </a:r>
            <a:r>
              <a:rPr lang="en-US" altLang="zh-CN" b="1" dirty="0"/>
              <a:t>(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2</a:t>
            </a:r>
            <a:r>
              <a:rPr lang="en-US" altLang="zh-CN" b="1" dirty="0"/>
              <a:t>),  …, </a:t>
            </a:r>
            <a:r>
              <a:rPr lang="en-US" altLang="zh-CN" b="1" dirty="0" err="1"/>
              <a:t>F</a:t>
            </a:r>
            <a:r>
              <a:rPr lang="en-US" altLang="zh-CN" b="1" baseline="-25000" dirty="0" err="1"/>
              <a:t>m</a:t>
            </a:r>
            <a:r>
              <a:rPr lang="en-US" altLang="zh-CN" b="1" dirty="0"/>
              <a:t>(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m</a:t>
            </a:r>
            <a:r>
              <a:rPr lang="en-US" altLang="zh-CN" b="1" dirty="0"/>
              <a:t>))</a:t>
            </a:r>
          </a:p>
          <a:p>
            <a:pPr lvl="1"/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175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19263"/>
            <a:ext cx="7715200" cy="4411662"/>
          </a:xfrm>
        </p:spPr>
        <p:txBody>
          <a:bodyPr/>
          <a:lstStyle/>
          <a:p>
            <a:pPr marL="0" lvl="1" indent="0">
              <a:buClr>
                <a:schemeClr val="tx2"/>
              </a:buClr>
              <a:buSzPct val="65000"/>
              <a:buNone/>
            </a:pPr>
            <a:r>
              <a:rPr lang="zh-CN" altLang="en-US" b="1" dirty="0"/>
              <a:t>已知</a:t>
            </a:r>
            <a:r>
              <a:rPr lang="en-US" altLang="zh-CN" b="1" dirty="0" smtClean="0"/>
              <a:t> </a:t>
            </a:r>
            <a:r>
              <a:rPr lang="en-US" altLang="zh-CN" b="1" dirty="0"/>
              <a:t>(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1</a:t>
            </a:r>
            <a:r>
              <a:rPr lang="en-US" altLang="zh-CN" b="1" dirty="0"/>
              <a:t>, </a:t>
            </a:r>
            <a:r>
              <a:rPr lang="en-US" altLang="zh-CN" b="1" dirty="0" err="1"/>
              <a:t>x</a:t>
            </a:r>
            <a:r>
              <a:rPr lang="en-US" altLang="zh-CN" b="1" baseline="-25000" dirty="0" err="1"/>
              <a:t>2</a:t>
            </a:r>
            <a:r>
              <a:rPr lang="en-US" altLang="zh-CN" b="1" dirty="0"/>
              <a:t>)</a:t>
            </a:r>
            <a:r>
              <a:rPr lang="zh-CN" altLang="en-US" b="1" dirty="0" smtClean="0"/>
              <a:t>服从二元正态分布，边际分布的均值分别为（</a:t>
            </a:r>
            <a:r>
              <a:rPr lang="en-US" altLang="zh-CN" b="1" dirty="0" smtClean="0"/>
              <a:t>10, 20</a:t>
            </a:r>
            <a:r>
              <a:rPr lang="zh-CN" altLang="en-US" b="1" dirty="0" smtClean="0"/>
              <a:t>），标准差分别为（</a:t>
            </a:r>
            <a:r>
              <a:rPr lang="en-US" altLang="zh-CN" b="1" dirty="0" smtClean="0"/>
              <a:t>5, 8</a:t>
            </a:r>
            <a:r>
              <a:rPr lang="zh-CN" altLang="en-US" b="1" dirty="0" smtClean="0"/>
              <a:t>），相关系数为</a:t>
            </a:r>
            <a:r>
              <a:rPr lang="en-US" altLang="zh-CN" b="1" dirty="0" smtClean="0"/>
              <a:t>0.6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 marL="295275" lvl="2" indent="0">
              <a:buClr>
                <a:schemeClr val="tx2"/>
              </a:buClr>
              <a:buSzPct val="65000"/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1</a:t>
            </a:r>
            <a:r>
              <a:rPr lang="zh-CN" altLang="en-US" b="1" dirty="0" smtClean="0"/>
              <a:t>）模拟二元正态分布中隐含的正态</a:t>
            </a:r>
            <a:r>
              <a:rPr lang="en-US" altLang="zh-CN" b="1" dirty="0" smtClean="0"/>
              <a:t>Copula</a:t>
            </a:r>
            <a:r>
              <a:rPr lang="zh-CN" altLang="en-US" b="1" dirty="0" smtClean="0"/>
              <a:t>的随机观察值。</a:t>
            </a:r>
            <a:endParaRPr lang="en-US" altLang="zh-CN" b="1" dirty="0" smtClean="0"/>
          </a:p>
          <a:p>
            <a:pPr marL="295275" lvl="2" indent="0">
              <a:buClr>
                <a:schemeClr val="tx2"/>
              </a:buClr>
              <a:buSzPct val="65000"/>
              <a:buNone/>
            </a:pPr>
            <a:r>
              <a:rPr lang="zh-CN" altLang="en-US" b="1" dirty="0" smtClean="0"/>
              <a:t>（</a:t>
            </a:r>
            <a:r>
              <a:rPr lang="en-US" altLang="zh-CN" b="1" dirty="0" smtClean="0"/>
              <a:t>2</a:t>
            </a:r>
            <a:r>
              <a:rPr lang="zh-CN" altLang="en-US" b="1" dirty="0" smtClean="0"/>
              <a:t>）假设</a:t>
            </a:r>
            <a:r>
              <a:rPr lang="en-US" altLang="zh-CN" b="1" dirty="0" smtClean="0"/>
              <a:t>(</a:t>
            </a:r>
            <a:r>
              <a:rPr lang="en-US" altLang="zh-CN" b="1" dirty="0" err="1" smtClean="0"/>
              <a:t>y</a:t>
            </a:r>
            <a:r>
              <a:rPr lang="en-US" altLang="zh-CN" b="1" baseline="-25000" dirty="0" err="1" smtClean="0"/>
              <a:t>1</a:t>
            </a:r>
            <a:r>
              <a:rPr lang="en-US" altLang="zh-CN" b="1" dirty="0"/>
              <a:t>, </a:t>
            </a:r>
            <a:r>
              <a:rPr lang="en-US" altLang="zh-CN" b="1" dirty="0" err="1" smtClean="0"/>
              <a:t>y</a:t>
            </a:r>
            <a:r>
              <a:rPr lang="en-US" altLang="zh-CN" b="1" baseline="-25000" dirty="0" err="1" smtClean="0"/>
              <a:t>2</a:t>
            </a:r>
            <a:r>
              <a:rPr lang="en-US" altLang="zh-CN" b="1" dirty="0" smtClean="0"/>
              <a:t>)</a:t>
            </a:r>
            <a:r>
              <a:rPr lang="zh-CN" altLang="en-US" b="1" dirty="0" smtClean="0"/>
              <a:t>服从伽马分布，形状参数分别为</a:t>
            </a:r>
            <a:r>
              <a:rPr lang="en-US" altLang="zh-CN" b="1" dirty="0" smtClean="0"/>
              <a:t>10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20</a:t>
            </a:r>
            <a:r>
              <a:rPr lang="zh-CN" altLang="en-US" b="1" dirty="0" smtClean="0"/>
              <a:t>，尺度参数分别为</a:t>
            </a:r>
            <a:r>
              <a:rPr lang="en-US" altLang="zh-CN" b="1" dirty="0" smtClean="0"/>
              <a:t>30</a:t>
            </a:r>
            <a:r>
              <a:rPr lang="zh-CN" altLang="en-US" b="1" dirty="0" smtClean="0"/>
              <a:t>和</a:t>
            </a:r>
            <a:r>
              <a:rPr lang="en-US" altLang="zh-CN" b="1" dirty="0" smtClean="0"/>
              <a:t>40</a:t>
            </a:r>
            <a:r>
              <a:rPr lang="zh-CN" altLang="en-US" b="1" dirty="0" smtClean="0"/>
              <a:t>，相依关系用上述的正态</a:t>
            </a:r>
            <a:r>
              <a:rPr lang="en-US" altLang="zh-CN" b="1" dirty="0" smtClean="0"/>
              <a:t>Copula</a:t>
            </a:r>
            <a:r>
              <a:rPr lang="zh-CN" altLang="en-US" b="1" dirty="0" smtClean="0"/>
              <a:t>进行描述。绘制该联合分布的密度函数。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793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3568" y="114106"/>
            <a:ext cx="8100392" cy="6699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library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(copula)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shape1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scale1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30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shape2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scale2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40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normalCopula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0.6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100" i="1" dirty="0" err="1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定义正态</a:t>
            </a:r>
            <a:r>
              <a:rPr lang="en-US" altLang="zh-CN" sz="1100" i="1" dirty="0" err="1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copula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/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endParaRPr lang="zh-CN" altLang="zh-CN" sz="1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Normal copula family 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Dimension:  2 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Parameters: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 rho.1  =  0.6</a:t>
            </a:r>
            <a:endParaRPr lang="zh-CN" altLang="zh-CN" sz="1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rCopula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  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#</a:t>
            </a:r>
            <a:r>
              <a:rPr lang="en-US" altLang="zh-CN" sz="1100" i="1" dirty="0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en-US" altLang="zh-CN" sz="1100" i="1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</a:t>
            </a:r>
            <a:r>
              <a:rPr lang="en-US" altLang="zh-CN" sz="1100" i="1" dirty="0">
                <a:solidFill>
                  <a:srgbClr val="8F5902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组观察值</a:t>
            </a:r>
            <a:endParaRPr lang="zh-CN" altLang="zh-CN" sz="1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          [,1]      [,2]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[1,] 0.1170084 0.0590396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[2,] 0.6548327 0.6800933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[3,] 0.7881053 0.9825156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[4,] 0.7952650 0.7017855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[5,] 0.7863595 0.9159724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[6,] 0.4980601 0.9260252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[7,] 0.5881244 0.3097951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[8,] 0.3386877 0.3640966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 [9,] 0.1793558 0.1523569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## [10,] 0.5399122 0.5520019</a:t>
            </a:r>
            <a:endParaRPr lang="zh-CN" altLang="zh-CN" sz="1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atinLnBrk="1">
              <a:spcAft>
                <a:spcPts val="1000"/>
              </a:spcAft>
            </a:pP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f1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function(x1)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dgamma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(x1,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shape1,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scale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scale1)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F1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function(x1)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pgamma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(x1,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shape1,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scale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scale1)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f2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function(x2)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dgamma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(x2,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shape2,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scale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scale2)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F2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function(x2)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pgamma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(x2,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shape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shape2,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scale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scale2)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x1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seq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x2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seq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2000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10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D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array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dirty="0">
                <a:solidFill>
                  <a:srgbClr val="8F5902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NA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dim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length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(x1),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length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(x2)))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for (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in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length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(x1)) {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for (j in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: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length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(x2)) D[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, j] =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(x1[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]) *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f2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(x2[j]) *</a:t>
            </a:r>
            <a:r>
              <a:rPr lang="en-US" altLang="zh-CN" sz="1100" dirty="0">
                <a:solidFill>
                  <a:srgbClr val="4E9A06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dCopula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F1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(x1[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i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]), 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       </a:t>
            </a:r>
            <a:r>
              <a:rPr lang="en-US" altLang="zh-CN" sz="1100" b="1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F2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(x2[j])), </a:t>
            </a:r>
            <a:r>
              <a:rPr lang="en-US" altLang="zh-CN" sz="1100" dirty="0" err="1">
                <a:latin typeface="Consolas" panose="020B0609020204030204" pitchFamily="49" charset="0"/>
                <a:cs typeface="Times New Roman" panose="02020603050405020304" pitchFamily="18" charset="0"/>
              </a:rPr>
              <a:t>mycop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  <a:b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</a:br>
            <a:r>
              <a:rPr lang="en-US" altLang="zh-CN" sz="1100" b="1" dirty="0" err="1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persp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(x1, x2, D, </a:t>
            </a:r>
            <a:r>
              <a:rPr lang="en-US" altLang="zh-CN" sz="1100" dirty="0">
                <a:solidFill>
                  <a:srgbClr val="204A87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col =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solidFill>
                  <a:srgbClr val="0000CF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2</a:t>
            </a:r>
            <a:r>
              <a:rPr lang="en-US" altLang="zh-CN" sz="1100" dirty="0">
                <a:latin typeface="Consolas" panose="020B0609020204030204" pitchFamily="49" charset="0"/>
                <a:cs typeface="Times New Roman" panose="02020603050405020304" pitchFamily="18" charset="0"/>
              </a:rPr>
              <a:t>)</a:t>
            </a:r>
            <a:endParaRPr lang="zh-CN" altLang="zh-CN" sz="1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075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4559" r="12647"/>
          <a:stretch/>
        </p:blipFill>
        <p:spPr>
          <a:xfrm>
            <a:off x="4932040" y="1484784"/>
            <a:ext cx="3960440" cy="421250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29531" t="10500" r="31882" b="4802"/>
          <a:stretch/>
        </p:blipFill>
        <p:spPr>
          <a:xfrm>
            <a:off x="323528" y="985176"/>
            <a:ext cx="3816424" cy="4712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1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Box 10"/>
          <p:cNvSpPr txBox="1">
            <a:spLocks noChangeArrowheads="1"/>
          </p:cNvSpPr>
          <p:nvPr/>
        </p:nvSpPr>
        <p:spPr bwMode="auto">
          <a:xfrm>
            <a:off x="6607175" y="158750"/>
            <a:ext cx="25368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4.1 Introduction</a:t>
            </a:r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0"/>
            <a:ext cx="8229600" cy="1143000"/>
          </a:xfrm>
        </p:spPr>
        <p:txBody>
          <a:bodyPr/>
          <a:lstStyle/>
          <a:p>
            <a:pPr algn="ctr">
              <a:defRPr/>
            </a:pPr>
            <a:r>
              <a:rPr lang="zh-CN" alt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传统相依</a:t>
            </a:r>
            <a:r>
              <a:rPr lang="zh-CN" altLang="en-US" sz="3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</a:rPr>
              <a:t>风险模型：例</a:t>
            </a:r>
            <a:endParaRPr lang="zh-CN" alt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7658561"/>
              </p:ext>
            </p:extLst>
          </p:nvPr>
        </p:nvGraphicFramePr>
        <p:xfrm>
          <a:off x="839788" y="2349500"/>
          <a:ext cx="6313487" cy="1166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8" name="Equation" r:id="rId5" imgW="3022560" imgH="558720" progId="Equation.DSMT4">
                  <p:embed/>
                </p:oleObj>
              </mc:Choice>
              <mc:Fallback>
                <p:oleObj name="Equation" r:id="rId5" imgW="3022560" imgH="558720" progId="Equation.DSMT4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2349500"/>
                        <a:ext cx="6313487" cy="1166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7544" y="1484784"/>
            <a:ext cx="8229600" cy="917649"/>
          </a:xfrm>
        </p:spPr>
        <p:txBody>
          <a:bodyPr/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求</a:t>
            </a:r>
            <a:r>
              <a:rPr lang="en-US" altLang="zh-CN" i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baseline="-250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i="1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en-US" altLang="zh-CN" baseline="-250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的联合分布：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483442"/>
              </p:ext>
            </p:extLst>
          </p:nvPr>
        </p:nvGraphicFramePr>
        <p:xfrm>
          <a:off x="827584" y="4005064"/>
          <a:ext cx="6684962" cy="199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39" name="Equation" r:id="rId7" imgW="3200400" imgH="952200" progId="Equation.DSMT4">
                  <p:embed/>
                </p:oleObj>
              </mc:Choice>
              <mc:Fallback>
                <p:oleObj name="Equation" r:id="rId7" imgW="3200400" imgH="952200" progId="Equation.DSMT4">
                  <p:embed/>
                  <p:pic>
                    <p:nvPicPr>
                      <p:cNvPr id="0" name="对象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005064"/>
                        <a:ext cx="6684962" cy="199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Box 10"/>
          <p:cNvSpPr txBox="1">
            <a:spLocks noChangeArrowheads="1"/>
          </p:cNvSpPr>
          <p:nvPr/>
        </p:nvSpPr>
        <p:spPr bwMode="auto">
          <a:xfrm>
            <a:off x="5170488" y="158750"/>
            <a:ext cx="3973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 Properties of Copulas</a:t>
            </a:r>
          </a:p>
        </p:txBody>
      </p:sp>
      <p:sp>
        <p:nvSpPr>
          <p:cNvPr id="160771" name="标题 1"/>
          <p:cNvSpPr>
            <a:spLocks noGrp="1"/>
          </p:cNvSpPr>
          <p:nvPr>
            <p:ph type="title"/>
          </p:nvPr>
        </p:nvSpPr>
        <p:spPr>
          <a:xfrm>
            <a:off x="467544" y="836712"/>
            <a:ext cx="7543800" cy="498475"/>
          </a:xfrm>
        </p:spPr>
        <p:txBody>
          <a:bodyPr/>
          <a:lstStyle/>
          <a:p>
            <a:r>
              <a:rPr lang="zh-CN" altLang="en-US" dirty="0" smtClean="0"/>
              <a:t>生存</a:t>
            </a:r>
            <a:r>
              <a:rPr lang="en-US" altLang="zh-CN" dirty="0" smtClean="0"/>
              <a:t>Copula</a:t>
            </a:r>
            <a:endParaRPr lang="zh-CN" altLang="en-US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611738" y="2204864"/>
            <a:ext cx="7560839" cy="21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en-US" altLang="zh-CN" sz="2400" b="1" dirty="0" smtClean="0">
                <a:latin typeface="+mn-lt"/>
                <a:cs typeface="Times New Roman" panose="02020603050405020304" pitchFamily="18" charset="0"/>
              </a:rPr>
              <a:t>U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Copula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1‒ </a:t>
            </a:r>
            <a:r>
              <a:rPr lang="en-US" altLang="zh-CN" sz="2400" b="1" dirty="0" smtClean="0">
                <a:latin typeface="+mn-lt"/>
                <a:cs typeface="Times New Roman" panose="02020603050405020304" pitchFamily="18" charset="0"/>
              </a:rPr>
              <a:t>U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Copula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就是生存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Copula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生存函数可以用生存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Copula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表示：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244785"/>
              </p:ext>
            </p:extLst>
          </p:nvPr>
        </p:nvGraphicFramePr>
        <p:xfrm>
          <a:off x="1907704" y="4483297"/>
          <a:ext cx="3665538" cy="546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75" name="Equation" r:id="rId5" imgW="1879560" imgH="279360" progId="Equation.DSMT4">
                  <p:embed/>
                </p:oleObj>
              </mc:Choice>
              <mc:Fallback>
                <p:oleObj name="Equation" r:id="rId5" imgW="1879560" imgH="279360" progId="Equation.DSMT4">
                  <p:embed/>
                  <p:pic>
                    <p:nvPicPr>
                      <p:cNvPr id="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7704" y="4483297"/>
                        <a:ext cx="3665538" cy="546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020271" y="45480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见下页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TextBox 10"/>
          <p:cNvSpPr txBox="1">
            <a:spLocks noChangeArrowheads="1"/>
          </p:cNvSpPr>
          <p:nvPr/>
        </p:nvSpPr>
        <p:spPr bwMode="auto">
          <a:xfrm>
            <a:off x="5170488" y="158750"/>
            <a:ext cx="3973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 Properties of Copulas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4700785"/>
              </p:ext>
            </p:extLst>
          </p:nvPr>
        </p:nvGraphicFramePr>
        <p:xfrm>
          <a:off x="755576" y="1772816"/>
          <a:ext cx="7480300" cy="436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24" name="Equation" r:id="rId5" imgW="3835080" imgH="2234880" progId="Equation.DSMT4">
                  <p:embed/>
                </p:oleObj>
              </mc:Choice>
              <mc:Fallback>
                <p:oleObj name="Equation" r:id="rId5" imgW="3835080" imgH="22348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1772816"/>
                        <a:ext cx="7480300" cy="436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 flipH="1">
            <a:off x="2555776" y="672207"/>
            <a:ext cx="3410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生存</a:t>
            </a:r>
            <a:r>
              <a:rPr lang="en-US" altLang="zh-CN" sz="2400" b="1" dirty="0" smtClean="0"/>
              <a:t>Copula</a:t>
            </a:r>
            <a:r>
              <a:rPr lang="zh-CN" altLang="en-US" sz="2400" b="1" dirty="0" smtClean="0"/>
              <a:t>的证明： 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2755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 smtClean="0"/>
              <a:t>如果边际分布函数是连续的且严格递增，则令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/>
              <a:t>即</a:t>
            </a:r>
            <a:r>
              <a:rPr lang="zh-CN" altLang="en-US" b="1" dirty="0" smtClean="0"/>
              <a:t>得生存</a:t>
            </a:r>
            <a:r>
              <a:rPr lang="en-US" altLang="zh-CN" b="1" dirty="0" smtClean="0"/>
              <a:t>Copula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endParaRPr lang="zh-CN" altLang="en-US" b="1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106671"/>
              </p:ext>
            </p:extLst>
          </p:nvPr>
        </p:nvGraphicFramePr>
        <p:xfrm>
          <a:off x="6660232" y="1844824"/>
          <a:ext cx="1389112" cy="439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21" name="Equation" r:id="rId3" imgW="761760" imgH="241200" progId="Equation.DSMT4">
                  <p:embed/>
                </p:oleObj>
              </mc:Choice>
              <mc:Fallback>
                <p:oleObj name="Equation" r:id="rId3" imgW="761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60232" y="1844824"/>
                        <a:ext cx="1389112" cy="4398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3361677"/>
              </p:ext>
            </p:extLst>
          </p:nvPr>
        </p:nvGraphicFramePr>
        <p:xfrm>
          <a:off x="1116013" y="3492500"/>
          <a:ext cx="4608512" cy="220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022" name="Equation" r:id="rId5" imgW="1993680" imgH="952200" progId="Equation.DSMT4">
                  <p:embed/>
                </p:oleObj>
              </mc:Choice>
              <mc:Fallback>
                <p:oleObj name="Equation" r:id="rId5" imgW="1993680" imgH="952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16013" y="3492500"/>
                        <a:ext cx="4608512" cy="2201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039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39552" y="908720"/>
            <a:ext cx="671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例：二元</a:t>
            </a:r>
            <a:r>
              <a:rPr lang="en-US" altLang="zh-CN" sz="2400" b="1" dirty="0" smtClean="0"/>
              <a:t>Pareto</a:t>
            </a:r>
            <a:r>
              <a:rPr lang="zh-CN" altLang="en-US" sz="2400" b="1" dirty="0" smtClean="0"/>
              <a:t>分布的生存</a:t>
            </a:r>
            <a:r>
              <a:rPr lang="en-US" altLang="zh-CN" sz="2400" b="1" dirty="0" smtClean="0"/>
              <a:t>Copula</a:t>
            </a:r>
            <a:r>
              <a:rPr lang="zh-CN" altLang="en-US" sz="2400" b="1" dirty="0" smtClean="0"/>
              <a:t>就是</a:t>
            </a:r>
            <a:r>
              <a:rPr lang="en-US" altLang="zh-CN" sz="2400" b="1" dirty="0"/>
              <a:t>C</a:t>
            </a:r>
            <a:r>
              <a:rPr lang="en-US" altLang="zh-CN" sz="2400" b="1" dirty="0" smtClean="0"/>
              <a:t>layton</a:t>
            </a:r>
            <a:endParaRPr lang="zh-CN" alt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49112" y="187618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Pareto</a:t>
            </a:r>
            <a:r>
              <a:rPr lang="zh-CN" altLang="en-US" dirty="0" smtClean="0"/>
              <a:t>分布的生存函数：</a:t>
            </a:r>
            <a:endParaRPr lang="zh-CN" altLang="en-US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6607179"/>
              </p:ext>
            </p:extLst>
          </p:nvPr>
        </p:nvGraphicFramePr>
        <p:xfrm>
          <a:off x="3901412" y="1628800"/>
          <a:ext cx="2743503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32" name="Equation" r:id="rId3" imgW="1612800" imgH="507960" progId="Equation.DSMT4">
                  <p:embed/>
                </p:oleObj>
              </mc:Choice>
              <mc:Fallback>
                <p:oleObj name="Equation" r:id="rId3" imgW="1612800" imgH="507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01412" y="1628800"/>
                        <a:ext cx="2743503" cy="8640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716823" y="2996952"/>
            <a:ext cx="317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二元</a:t>
            </a:r>
            <a:r>
              <a:rPr lang="en-US" altLang="zh-CN" dirty="0" smtClean="0"/>
              <a:t>Pareto</a:t>
            </a:r>
            <a:r>
              <a:rPr lang="zh-CN" altLang="en-US" dirty="0" smtClean="0"/>
              <a:t>分布的生存函数：</a:t>
            </a:r>
            <a:endParaRPr lang="zh-CN" altLang="en-US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418092"/>
              </p:ext>
            </p:extLst>
          </p:nvPr>
        </p:nvGraphicFramePr>
        <p:xfrm>
          <a:off x="3889486" y="2708459"/>
          <a:ext cx="4091264" cy="946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33" name="Equation" r:id="rId5" imgW="2197080" imgH="507960" progId="Equation.DSMT4">
                  <p:embed/>
                </p:oleObj>
              </mc:Choice>
              <mc:Fallback>
                <p:oleObj name="Equation" r:id="rId5" imgW="2197080" imgH="50796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9486" y="2708459"/>
                        <a:ext cx="4091264" cy="9463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749112" y="3984372"/>
            <a:ext cx="2980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二元</a:t>
            </a:r>
            <a:r>
              <a:rPr lang="en-US" altLang="zh-CN" dirty="0" smtClean="0"/>
              <a:t>Pareto</a:t>
            </a:r>
            <a:r>
              <a:rPr lang="zh-CN" altLang="en-US" dirty="0" smtClean="0"/>
              <a:t>的生存</a:t>
            </a:r>
            <a:r>
              <a:rPr lang="en-US" altLang="zh-CN" dirty="0" smtClean="0"/>
              <a:t>Copula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5177202"/>
              </p:ext>
            </p:extLst>
          </p:nvPr>
        </p:nvGraphicFramePr>
        <p:xfrm>
          <a:off x="1860550" y="4652963"/>
          <a:ext cx="5783263" cy="188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3134" name="Equation" r:id="rId7" imgW="3263760" imgH="1066680" progId="Equation.DSMT4">
                  <p:embed/>
                </p:oleObj>
              </mc:Choice>
              <mc:Fallback>
                <p:oleObj name="Equation" r:id="rId7" imgW="3263760" imgH="10666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0550" y="4652963"/>
                        <a:ext cx="5783263" cy="188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7579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Box 10"/>
          <p:cNvSpPr txBox="1">
            <a:spLocks noChangeArrowheads="1"/>
          </p:cNvSpPr>
          <p:nvPr/>
        </p:nvSpPr>
        <p:spPr bwMode="auto">
          <a:xfrm>
            <a:off x="5170488" y="158750"/>
            <a:ext cx="3973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4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 Properties of Copulas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9525332"/>
              </p:ext>
            </p:extLst>
          </p:nvPr>
        </p:nvGraphicFramePr>
        <p:xfrm>
          <a:off x="1014413" y="3213100"/>
          <a:ext cx="6572250" cy="266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571" name="Equation" r:id="rId5" imgW="3504960" imgH="1422360" progId="Equation.DSMT4">
                  <p:embed/>
                </p:oleObj>
              </mc:Choice>
              <mc:Fallback>
                <p:oleObj name="Equation" r:id="rId5" imgW="3504960" imgH="142236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4413" y="3213100"/>
                        <a:ext cx="6572250" cy="266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99592" y="980728"/>
            <a:ext cx="5671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二元生存</a:t>
            </a:r>
            <a:r>
              <a:rPr lang="en-US" altLang="zh-CN" sz="2400" b="1" dirty="0" smtClean="0"/>
              <a:t>Copula</a:t>
            </a:r>
            <a:r>
              <a:rPr lang="zh-CN" altLang="en-US" sz="2400" b="1" dirty="0" smtClean="0"/>
              <a:t>与</a:t>
            </a:r>
            <a:r>
              <a:rPr lang="en-US" altLang="zh-CN" sz="2400" b="1" dirty="0" smtClean="0"/>
              <a:t>Copula</a:t>
            </a:r>
            <a:r>
              <a:rPr lang="zh-CN" altLang="en-US" sz="2400" b="1" dirty="0" smtClean="0"/>
              <a:t>之间的关系：</a:t>
            </a:r>
            <a:endParaRPr lang="zh-CN" altLang="en-US" sz="2400" b="1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4378208"/>
              </p:ext>
            </p:extLst>
          </p:nvPr>
        </p:nvGraphicFramePr>
        <p:xfrm>
          <a:off x="1979712" y="1916832"/>
          <a:ext cx="5067089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572" name="Equation" r:id="rId7" imgW="2425680" imgH="241200" progId="Equation.DSMT4">
                  <p:embed/>
                </p:oleObj>
              </mc:Choice>
              <mc:Fallback>
                <p:oleObj name="Equation" r:id="rId7" imgW="2425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79712" y="1916832"/>
                        <a:ext cx="5067089" cy="504056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TextBox 10"/>
          <p:cNvSpPr txBox="1">
            <a:spLocks noChangeArrowheads="1"/>
          </p:cNvSpPr>
          <p:nvPr/>
        </p:nvSpPr>
        <p:spPr bwMode="auto">
          <a:xfrm>
            <a:off x="5170488" y="158750"/>
            <a:ext cx="397351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Blip>
                <a:blip r:embed="rId2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400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40000"/>
              </a:lnSpc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40000"/>
              </a:lnSpc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40000"/>
              </a:lnSpc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  Properties of Copulas</a:t>
            </a:r>
          </a:p>
        </p:txBody>
      </p:sp>
      <p:sp>
        <p:nvSpPr>
          <p:cNvPr id="16589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Copula</a:t>
            </a:r>
            <a:r>
              <a:rPr lang="zh-CN" altLang="en-US" dirty="0" smtClean="0"/>
              <a:t>的不变性（</a:t>
            </a:r>
            <a:r>
              <a:rPr lang="zh-CN" altLang="en-US" sz="1100" dirty="0" smtClean="0"/>
              <a:t>递增可以放宽为非减，递减可以放宽为非增</a:t>
            </a:r>
            <a:r>
              <a:rPr lang="zh-CN" altLang="en-US" dirty="0" smtClean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07504" y="2132856"/>
            <a:ext cx="8784976" cy="3816424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假设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是连续型随机变量，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是连续单调函数，则有：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）如果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递增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Copula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2000" i="1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递增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递减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Copula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C(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,1-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递减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递增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Copula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- C(1 - 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如果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递减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，则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Copula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的生存</a:t>
            </a:r>
            <a:r>
              <a:rPr lang="en-US" altLang="zh-CN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Copula</a:t>
            </a:r>
            <a:r>
              <a:rPr lang="zh-CN" altLang="en-US" sz="2000" dirty="0" smtClean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altLang="zh-CN" sz="2000" dirty="0" smtClean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lang="zh-CN" altLang="en-US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632DEE8-184B-4EB0-837C-B69B93FCF8DD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96</a:t>
            </a:fld>
            <a:endParaRPr lang="en-US" altLang="zh-CN" sz="1400" dirty="0">
              <a:solidFill>
                <a:srgbClr val="000000"/>
              </a:solidFill>
            </a:endParaRPr>
          </a:p>
        </p:txBody>
      </p:sp>
      <p:graphicFrame>
        <p:nvGraphicFramePr>
          <p:cNvPr id="16896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05856"/>
              </p:ext>
            </p:extLst>
          </p:nvPr>
        </p:nvGraphicFramePr>
        <p:xfrm>
          <a:off x="1450975" y="1628775"/>
          <a:ext cx="5341938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9168" name="Equation" r:id="rId3" imgW="2260440" imgH="253800" progId="Equation.DSMT4">
                  <p:embed/>
                </p:oleObj>
              </mc:Choice>
              <mc:Fallback>
                <p:oleObj name="Equation" r:id="rId3" imgW="2260440" imgH="253800" progId="Equation.DSMT4">
                  <p:embed/>
                  <p:pic>
                    <p:nvPicPr>
                      <p:cNvPr id="0" name="Picture 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0975" y="1628775"/>
                        <a:ext cx="5341938" cy="596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8964" name="Text Box 3"/>
          <p:cNvSpPr txBox="1">
            <a:spLocks noChangeArrowheads="1"/>
          </p:cNvSpPr>
          <p:nvPr/>
        </p:nvSpPr>
        <p:spPr bwMode="auto">
          <a:xfrm>
            <a:off x="1544283" y="710045"/>
            <a:ext cx="59442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阿基米德（</a:t>
            </a:r>
            <a:r>
              <a:rPr lang="en-US" altLang="zh-CN" sz="2800" b="1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Archimedean</a:t>
            </a:r>
            <a:r>
              <a:rPr lang="zh-CN" altLang="en-US" sz="2800" b="1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）</a:t>
            </a:r>
            <a:r>
              <a:rPr lang="en-US" altLang="zh-CN" sz="2800" b="1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C</a:t>
            </a:r>
            <a:r>
              <a:rPr lang="en-US" altLang="zh-CN" sz="2800" b="1" dirty="0" smtClean="0">
                <a:solidFill>
                  <a:srgbClr val="000000"/>
                </a:solidFill>
                <a:latin typeface="+mn-lt"/>
                <a:ea typeface="黑体" panose="02010609060101010101" pitchFamily="49" charset="-122"/>
              </a:rPr>
              <a:t>opula</a:t>
            </a:r>
            <a:endParaRPr lang="en-US" altLang="zh-CN" sz="2800" b="1" dirty="0">
              <a:solidFill>
                <a:srgbClr val="000000"/>
              </a:solidFill>
              <a:latin typeface="+mn-lt"/>
              <a:ea typeface="黑体" panose="02010609060101010101" pitchFamily="49" charset="-122"/>
            </a:endParaRPr>
          </a:p>
        </p:txBody>
      </p:sp>
      <p:sp>
        <p:nvSpPr>
          <p:cNvPr id="168965" name="Text Box 4"/>
          <p:cNvSpPr txBox="1">
            <a:spLocks noChangeArrowheads="1"/>
          </p:cNvSpPr>
          <p:nvPr/>
        </p:nvSpPr>
        <p:spPr bwMode="auto">
          <a:xfrm>
            <a:off x="395536" y="2420888"/>
            <a:ext cx="8496944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 f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称作生成函数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是一个严格递减的连续函数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是从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[0,1]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[0,∞]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的映射，且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 = 0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其逆函数在区间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[0,∞]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严格单调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例：</a:t>
            </a:r>
            <a:r>
              <a:rPr lang="en-US" altLang="zh-CN" sz="2400" dirty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独立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Copula</a:t>
            </a:r>
            <a:r>
              <a:rPr lang="zh-CN" altLang="en-US" sz="2400" dirty="0" smtClean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的生成函数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2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‒ln(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        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（见下图）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灯片编号占位符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9DB9715-6EC1-47F1-A2E1-26D46EC74679}" type="slidenum">
              <a:rPr lang="zh-CN" altLang="en-US" sz="1400">
                <a:solidFill>
                  <a:srgbClr val="000000"/>
                </a:solidFill>
              </a:rPr>
              <a:pPr eaLnBrk="1" hangingPunct="1">
                <a:spcBef>
                  <a:spcPct val="0"/>
                </a:spcBef>
                <a:buFontTx/>
                <a:buNone/>
              </a:pPr>
              <a:t>97</a:t>
            </a:fld>
            <a:endParaRPr lang="en-US" altLang="zh-CN" sz="1400">
              <a:solidFill>
                <a:srgbClr val="000000"/>
              </a:solidFill>
            </a:endParaRPr>
          </a:p>
        </p:txBody>
      </p:sp>
      <p:pic>
        <p:nvPicPr>
          <p:cNvPr id="1710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620713"/>
            <a:ext cx="71278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33778-FC81-44BF-A2F0-0955B0565F08}" type="slidenum">
              <a:rPr lang="zh-CN" altLang="en-US" smtClean="0"/>
              <a:pPr>
                <a:defRPr/>
              </a:pPr>
              <a:t>98</a:t>
            </a:fld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47800"/>
            <a:ext cx="8462682" cy="300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059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2433778-FC81-44BF-A2F0-0955B0565F08}" type="slidenum">
              <a:rPr lang="zh-CN" altLang="en-US" smtClean="0"/>
              <a:pPr>
                <a:defRPr/>
              </a:pPr>
              <a:t>99</a:t>
            </a:fld>
            <a:endParaRPr lang="en-US" altLang="zh-CN"/>
          </a:p>
        </p:txBody>
      </p:sp>
      <p:pic>
        <p:nvPicPr>
          <p:cNvPr id="2109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 t="21250" r="2862" b="4583"/>
          <a:stretch/>
        </p:blipFill>
        <p:spPr bwMode="auto">
          <a:xfrm>
            <a:off x="251520" y="1196752"/>
            <a:ext cx="8712968" cy="481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300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apsules">
  <a:themeElements>
    <a:clrScheme name="Capsules 1">
      <a:dk1>
        <a:srgbClr val="003366"/>
      </a:dk1>
      <a:lt1>
        <a:srgbClr val="FFFFFF"/>
      </a:lt1>
      <a:dk2>
        <a:srgbClr val="006666"/>
      </a:dk2>
      <a:lt2>
        <a:srgbClr val="666699"/>
      </a:lt2>
      <a:accent1>
        <a:srgbClr val="33CCCC"/>
      </a:accent1>
      <a:accent2>
        <a:srgbClr val="99CC99"/>
      </a:accent2>
      <a:accent3>
        <a:srgbClr val="FFFFFF"/>
      </a:accent3>
      <a:accent4>
        <a:srgbClr val="002A56"/>
      </a:accent4>
      <a:accent5>
        <a:srgbClr val="ADE2E2"/>
      </a:accent5>
      <a:accent6>
        <a:srgbClr val="8AB98A"/>
      </a:accent6>
      <a:hlink>
        <a:srgbClr val="003366"/>
      </a:hlink>
      <a:folHlink>
        <a:srgbClr val="CC99FF"/>
      </a:folHlink>
    </a:clrScheme>
    <a:fontScheme name="Capsule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apsule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apsule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apsule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2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3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4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4610</TotalTime>
  <Words>1880</Words>
  <Application>Microsoft Office PowerPoint</Application>
  <PresentationFormat>全屏显示(4:3)</PresentationFormat>
  <Paragraphs>332</Paragraphs>
  <Slides>131</Slides>
  <Notes>11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9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131</vt:i4>
      </vt:variant>
    </vt:vector>
  </HeadingPairs>
  <TitlesOfParts>
    <vt:vector size="154" baseType="lpstr">
      <vt:lpstr>黑体</vt:lpstr>
      <vt:lpstr>华文新魏</vt:lpstr>
      <vt:lpstr>宋体</vt:lpstr>
      <vt:lpstr>微软雅黑</vt:lpstr>
      <vt:lpstr>Arial</vt:lpstr>
      <vt:lpstr>Calibri</vt:lpstr>
      <vt:lpstr>Cambria</vt:lpstr>
      <vt:lpstr>Consolas</vt:lpstr>
      <vt:lpstr>Symbol</vt:lpstr>
      <vt:lpstr>Times New Roman</vt:lpstr>
      <vt:lpstr>Verdana</vt:lpstr>
      <vt:lpstr>Wingdings</vt:lpstr>
      <vt:lpstr>Network</vt:lpstr>
      <vt:lpstr>Capsules</vt:lpstr>
      <vt:lpstr>默认设计模板</vt:lpstr>
      <vt:lpstr>1_默认设计模板</vt:lpstr>
      <vt:lpstr>2_默认设计模板</vt:lpstr>
      <vt:lpstr>3_默认设计模板</vt:lpstr>
      <vt:lpstr>4_默认设计模板</vt:lpstr>
      <vt:lpstr>1_Network</vt:lpstr>
      <vt:lpstr>5_默认设计模板</vt:lpstr>
      <vt:lpstr>Equation</vt:lpstr>
      <vt:lpstr>Equation.3</vt:lpstr>
      <vt:lpstr>Copula和相依风险模型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传统相依风险模型：例</vt:lpstr>
      <vt:lpstr>PowerPoint 演示文稿</vt:lpstr>
      <vt:lpstr>说明</vt:lpstr>
      <vt:lpstr>Copula度量相依风险的优势</vt:lpstr>
      <vt:lpstr>Copula</vt:lpstr>
      <vt:lpstr>Copula函数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Copulas示例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基本Copula函数的程序代码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Clayton  Copula</vt:lpstr>
      <vt:lpstr>PowerPoint 演示文稿</vt:lpstr>
      <vt:lpstr>Clayton’s  Copula条件分布</vt:lpstr>
      <vt:lpstr>Clayton’s  Copula的密度函数</vt:lpstr>
      <vt:lpstr>PowerPoint 演示文稿</vt:lpstr>
      <vt:lpstr>PowerPoint 演示文稿</vt:lpstr>
      <vt:lpstr>PowerPoint 演示文稿</vt:lpstr>
      <vt:lpstr>PowerPoint 演示文稿</vt:lpstr>
      <vt:lpstr>Frank’s Copula </vt:lpstr>
      <vt:lpstr>三种特殊情形 </vt:lpstr>
      <vt:lpstr>Frank’s Copula 条件分布</vt:lpstr>
      <vt:lpstr>PowerPoint 演示文稿</vt:lpstr>
      <vt:lpstr>PowerPoint 演示文稿</vt:lpstr>
      <vt:lpstr>PowerPoint 演示文稿</vt:lpstr>
      <vt:lpstr>PowerPoint 演示文稿</vt:lpstr>
      <vt:lpstr>Normal Copula </vt:lpstr>
      <vt:lpstr>PowerPoint 演示文稿</vt:lpstr>
      <vt:lpstr>Normal Copula 的条件分布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t Copula 的条件分布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模拟多元分布中隐含的Copula</vt:lpstr>
      <vt:lpstr>练习</vt:lpstr>
      <vt:lpstr>PowerPoint 演示文稿</vt:lpstr>
      <vt:lpstr>PowerPoint 演示文稿</vt:lpstr>
      <vt:lpstr>生存Copula</vt:lpstr>
      <vt:lpstr>PowerPoint 演示文稿</vt:lpstr>
      <vt:lpstr>PowerPoint 演示文稿</vt:lpstr>
      <vt:lpstr>PowerPoint 演示文稿</vt:lpstr>
      <vt:lpstr>PowerPoint 演示文稿</vt:lpstr>
      <vt:lpstr>Copula的不变性（递增可以放宽为非减，递减可以放宽为非增）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练习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shengwang meng</dc:creator>
  <cp:lastModifiedBy>李 政宵</cp:lastModifiedBy>
  <cp:revision>389</cp:revision>
  <cp:lastPrinted>1601-01-01T00:00:00Z</cp:lastPrinted>
  <dcterms:created xsi:type="dcterms:W3CDTF">1601-01-01T00:00:00Z</dcterms:created>
  <dcterms:modified xsi:type="dcterms:W3CDTF">2018-10-30T02:58:34Z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